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3"/>
  </p:sldMasterIdLst>
  <p:notesMasterIdLst>
    <p:notesMasterId r:id="rId5"/>
  </p:notesMasterIdLst>
  <p:sldIdLst>
    <p:sldId id="377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374" r:id="rId13"/>
    <p:sldId id="264" r:id="rId14"/>
    <p:sldId id="265" r:id="rId15"/>
    <p:sldId id="266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75" r:id="rId80"/>
    <p:sldId id="331" r:id="rId81"/>
    <p:sldId id="376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  <p:sldId id="347" r:id="rId98"/>
    <p:sldId id="348" r:id="rId99"/>
    <p:sldId id="349" r:id="rId100"/>
    <p:sldId id="350" r:id="rId101"/>
    <p:sldId id="351" r:id="rId102"/>
    <p:sldId id="352" r:id="rId103"/>
    <p:sldId id="353" r:id="rId104"/>
    <p:sldId id="354" r:id="rId105"/>
    <p:sldId id="355" r:id="rId106"/>
    <p:sldId id="356" r:id="rId107"/>
    <p:sldId id="357" r:id="rId108"/>
    <p:sldId id="358" r:id="rId109"/>
    <p:sldId id="359" r:id="rId110"/>
    <p:sldId id="360" r:id="rId111"/>
    <p:sldId id="361" r:id="rId112"/>
    <p:sldId id="362" r:id="rId113"/>
    <p:sldId id="363" r:id="rId114"/>
    <p:sldId id="364" r:id="rId115"/>
    <p:sldId id="365" r:id="rId116"/>
    <p:sldId id="366" r:id="rId117"/>
    <p:sldId id="367" r:id="rId118"/>
    <p:sldId id="368" r:id="rId119"/>
    <p:sldId id="369" r:id="rId120"/>
    <p:sldId id="370" r:id="rId121"/>
    <p:sldId id="371" r:id="rId122"/>
    <p:sldId id="372" r:id="rId12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63" d="100"/>
          <a:sy n="63" d="100"/>
        </p:scale>
        <p:origin x="5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27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5.xml"/><Relationship Id="rId98" Type="http://schemas.openxmlformats.org/officeDocument/2006/relationships/slide" Target="slides/slide94.xml"/><Relationship Id="rId97" Type="http://schemas.openxmlformats.org/officeDocument/2006/relationships/slide" Target="slides/slide93.xml"/><Relationship Id="rId96" Type="http://schemas.openxmlformats.org/officeDocument/2006/relationships/slide" Target="slides/slide92.xml"/><Relationship Id="rId95" Type="http://schemas.openxmlformats.org/officeDocument/2006/relationships/slide" Target="slides/slide91.xml"/><Relationship Id="rId94" Type="http://schemas.openxmlformats.org/officeDocument/2006/relationships/slide" Target="slides/slide90.xml"/><Relationship Id="rId93" Type="http://schemas.openxmlformats.org/officeDocument/2006/relationships/slide" Target="slides/slide89.xml"/><Relationship Id="rId92" Type="http://schemas.openxmlformats.org/officeDocument/2006/relationships/slide" Target="slides/slide88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6" Type="http://schemas.openxmlformats.org/officeDocument/2006/relationships/tableStyles" Target="tableStyles.xml"/><Relationship Id="rId125" Type="http://schemas.openxmlformats.org/officeDocument/2006/relationships/viewProps" Target="viewProps.xml"/><Relationship Id="rId124" Type="http://schemas.openxmlformats.org/officeDocument/2006/relationships/presProps" Target="presProps.xml"/><Relationship Id="rId123" Type="http://schemas.openxmlformats.org/officeDocument/2006/relationships/slide" Target="slides/slide119.xml"/><Relationship Id="rId122" Type="http://schemas.openxmlformats.org/officeDocument/2006/relationships/slide" Target="slides/slide118.xml"/><Relationship Id="rId121" Type="http://schemas.openxmlformats.org/officeDocument/2006/relationships/slide" Target="slides/slide117.xml"/><Relationship Id="rId120" Type="http://schemas.openxmlformats.org/officeDocument/2006/relationships/slide" Target="slides/slide116.xml"/><Relationship Id="rId12" Type="http://schemas.openxmlformats.org/officeDocument/2006/relationships/slide" Target="slides/slide8.xml"/><Relationship Id="rId119" Type="http://schemas.openxmlformats.org/officeDocument/2006/relationships/slide" Target="slides/slide115.xml"/><Relationship Id="rId118" Type="http://schemas.openxmlformats.org/officeDocument/2006/relationships/slide" Target="slides/slide114.xml"/><Relationship Id="rId117" Type="http://schemas.openxmlformats.org/officeDocument/2006/relationships/slide" Target="slides/slide113.xml"/><Relationship Id="rId116" Type="http://schemas.openxmlformats.org/officeDocument/2006/relationships/slide" Target="slides/slide112.xml"/><Relationship Id="rId115" Type="http://schemas.openxmlformats.org/officeDocument/2006/relationships/slide" Target="slides/slide111.xml"/><Relationship Id="rId114" Type="http://schemas.openxmlformats.org/officeDocument/2006/relationships/slide" Target="slides/slide110.xml"/><Relationship Id="rId113" Type="http://schemas.openxmlformats.org/officeDocument/2006/relationships/slide" Target="slides/slide109.xml"/><Relationship Id="rId112" Type="http://schemas.openxmlformats.org/officeDocument/2006/relationships/slide" Target="slides/slide108.xml"/><Relationship Id="rId111" Type="http://schemas.openxmlformats.org/officeDocument/2006/relationships/slide" Target="slides/slide107.xml"/><Relationship Id="rId110" Type="http://schemas.openxmlformats.org/officeDocument/2006/relationships/slide" Target="slides/slide106.xml"/><Relationship Id="rId11" Type="http://schemas.openxmlformats.org/officeDocument/2006/relationships/slide" Target="slides/slide7.xml"/><Relationship Id="rId109" Type="http://schemas.openxmlformats.org/officeDocument/2006/relationships/slide" Target="slides/slide105.xml"/><Relationship Id="rId108" Type="http://schemas.openxmlformats.org/officeDocument/2006/relationships/slide" Target="slides/slide104.xml"/><Relationship Id="rId107" Type="http://schemas.openxmlformats.org/officeDocument/2006/relationships/slide" Target="slides/slide103.xml"/><Relationship Id="rId106" Type="http://schemas.openxmlformats.org/officeDocument/2006/relationships/slide" Target="slides/slide102.xml"/><Relationship Id="rId105" Type="http://schemas.openxmlformats.org/officeDocument/2006/relationships/slide" Target="slides/slide101.xml"/><Relationship Id="rId104" Type="http://schemas.openxmlformats.org/officeDocument/2006/relationships/slide" Target="slides/slide100.xml"/><Relationship Id="rId103" Type="http://schemas.openxmlformats.org/officeDocument/2006/relationships/slide" Target="slides/slide99.xml"/><Relationship Id="rId102" Type="http://schemas.openxmlformats.org/officeDocument/2006/relationships/slide" Target="slides/slide98.xml"/><Relationship Id="rId101" Type="http://schemas.openxmlformats.org/officeDocument/2006/relationships/slide" Target="slides/slide97.xml"/><Relationship Id="rId100" Type="http://schemas.openxmlformats.org/officeDocument/2006/relationships/slide" Target="slides/slide96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3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4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5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6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7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8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9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0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3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4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5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6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7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8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3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4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5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6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7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8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9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0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4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31"/>
            <a:ext cx="12188952" cy="6857738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选择性必修</a:t>
            </a:r>
            <a:r>
              <a:rPr lang="en-US" altLang="zh-CN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 </a:t>
            </a:r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上册</a:t>
            </a:r>
            <a:endParaRPr lang="zh-CN" altLang="en-US" sz="3200" dirty="0">
              <a:solidFill>
                <a:srgbClr val="00ADA3"/>
              </a:solidFill>
              <a:latin typeface="方正粗等线简体" panose="02000000000000000000" charset="-122"/>
              <a:ea typeface="方正粗等线简体" panose="02000000000000000000" charset="-122"/>
              <a:cs typeface="方正粗等线简体" panose="02000000000000000000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874a8b168e51442c41048c3#tid=6881fc70d5ecdb0009cae6e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选择性必修下册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6.xml"/><Relationship Id="rId4" Type="http://schemas.openxmlformats.org/officeDocument/2006/relationships/slide" Target="slide82.xml"/><Relationship Id="rId3" Type="http://schemas.openxmlformats.org/officeDocument/2006/relationships/slide" Target="slide67.xml"/><Relationship Id="rId2" Type="http://schemas.openxmlformats.org/officeDocument/2006/relationships/image" Target="../media/image10.jpeg"/><Relationship Id="rId1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6450189b0?colgroup=2,4,4,4,4,4,4&amp;pid=72b1b1720&amp;color=0,0,0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890504" cy="3364041"/>
        </p:xfrm>
        <a:graphic>
          <a:graphicData uri="http://schemas.openxmlformats.org/drawingml/2006/table">
            <a:tbl>
              <a:tblPr/>
              <a:tblGrid>
                <a:gridCol w="1179576"/>
                <a:gridCol w="1618488"/>
                <a:gridCol w="1618488"/>
                <a:gridCol w="1618488"/>
                <a:gridCol w="1618488"/>
                <a:gridCol w="1618488"/>
                <a:gridCol w="1618488"/>
              </a:tblGrid>
              <a:tr h="111893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天色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纪时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夜半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鸡鸣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平旦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日出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食时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隅中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893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地支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纪时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617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序数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纪时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23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点至1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1点至3点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3点至5点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5点至7点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7点至9点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9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点至11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76_1#18f6fb5ce?pid=414a9919c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（7）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故</a:t>
            </a:r>
            <a:endParaRPr lang="en-US" altLang="zh-CN" sz="2800" dirty="0"/>
          </a:p>
        </p:txBody>
      </p:sp>
      <p:sp>
        <p:nvSpPr>
          <p:cNvPr id="3" name="QB_7_BD.477_1#00627511b?pid=18f6fb5ce&amp;color=0,0,0&amp;vtp=1&amp;bbb=1"/>
          <p:cNvSpPr/>
          <p:nvPr/>
        </p:nvSpPr>
        <p:spPr>
          <a:xfrm>
            <a:off x="612648" y="1106683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故遣来贵门(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大人故嫌迟(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知是故人来(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故作不良计(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故遣将守关者(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君安与项伯有故(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7_AN.478_1#00627511b.bracket?pid=18f6fb5ce&amp;color=0,0,0&amp;vpa=235&amp;vtp=1&amp;bbb=1"/>
          <p:cNvSpPr/>
          <p:nvPr/>
        </p:nvSpPr>
        <p:spPr>
          <a:xfrm>
            <a:off x="2883567" y="111430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所以，因此</a:t>
            </a:r>
            <a:endParaRPr lang="en-US" altLang="zh-CN" sz="2800" dirty="0"/>
          </a:p>
        </p:txBody>
      </p:sp>
      <p:sp>
        <p:nvSpPr>
          <p:cNvPr id="6" name="QB_7_AN.480_1#00627511b.bracket?pid=18f6fb5ce&amp;color=0,0,0&amp;vpa=236&amp;vtp=1&amp;bbb=1"/>
          <p:cNvSpPr/>
          <p:nvPr/>
        </p:nvSpPr>
        <p:spPr>
          <a:xfrm>
            <a:off x="2883567" y="176200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仍旧</a:t>
            </a:r>
            <a:endParaRPr lang="en-US" altLang="zh-CN" sz="2800" dirty="0"/>
          </a:p>
        </p:txBody>
      </p:sp>
      <p:sp>
        <p:nvSpPr>
          <p:cNvPr id="8" name="QB_7_AN.482_1#00627511b.bracket?pid=18f6fb5ce&amp;color=0,0,0&amp;vpa=237&amp;vtp=1&amp;bbb=1"/>
          <p:cNvSpPr/>
          <p:nvPr/>
        </p:nvSpPr>
        <p:spPr>
          <a:xfrm>
            <a:off x="2883567" y="2409703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从前的，原来的</a:t>
            </a:r>
            <a:endParaRPr lang="en-US" altLang="zh-CN" sz="2800" dirty="0"/>
          </a:p>
        </p:txBody>
      </p:sp>
      <p:sp>
        <p:nvSpPr>
          <p:cNvPr id="10" name="QB_7_AN.484_1#00627511b.bracket?pid=18f6fb5ce&amp;color=0,0,0&amp;vpa=238&amp;vtp=1&amp;bbb=1"/>
          <p:cNvSpPr/>
          <p:nvPr/>
        </p:nvSpPr>
        <p:spPr>
          <a:xfrm>
            <a:off x="2883567" y="305740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有意，故意</a:t>
            </a:r>
            <a:endParaRPr lang="en-US" altLang="zh-CN" sz="2800" dirty="0"/>
          </a:p>
        </p:txBody>
      </p:sp>
      <p:sp>
        <p:nvSpPr>
          <p:cNvPr id="12" name="QB_7_AN.486_1#00627511b.bracket?pid=18f6fb5ce&amp;color=0,0,0&amp;vpa=239&amp;vtp=1&amp;bbb=1"/>
          <p:cNvSpPr/>
          <p:nvPr/>
        </p:nvSpPr>
        <p:spPr>
          <a:xfrm>
            <a:off x="3239166" y="370510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特意</a:t>
            </a:r>
            <a:endParaRPr lang="en-US" altLang="zh-CN" sz="2800" dirty="0"/>
          </a:p>
        </p:txBody>
      </p:sp>
      <p:sp>
        <p:nvSpPr>
          <p:cNvPr id="14" name="QB_7_AN.488_1#00627511b.bracket?pid=18f6fb5ce&amp;color=0,0,0&amp;vpa=240&amp;vtp=1&amp;bbb=1"/>
          <p:cNvSpPr/>
          <p:nvPr/>
        </p:nvSpPr>
        <p:spPr>
          <a:xfrm>
            <a:off x="3594766" y="4331848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交情</a:t>
            </a:r>
            <a:endParaRPr lang="en-US" altLang="zh-CN" sz="2800" dirty="0"/>
          </a:p>
        </p:txBody>
      </p:sp>
      <p:sp>
        <p:nvSpPr>
          <p:cNvPr id="15" name="QB_7_BD.477_1#00627511b?pid=18f6fb5ce&amp;color=0,0,0&amp;vtp=1&amp;bbb=1&amp;zzd= 1"/>
          <p:cNvSpPr/>
          <p:nvPr/>
        </p:nvSpPr>
        <p:spPr>
          <a:xfrm>
            <a:off x="11270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477_1#00627511b?pid=18f6fb5ce&amp;color=0,0,0&amp;vtp=1&amp;bbb=1&amp;zzd= 2"/>
          <p:cNvSpPr/>
          <p:nvPr/>
        </p:nvSpPr>
        <p:spPr>
          <a:xfrm>
            <a:off x="18382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477_1#00627511b?pid=18f6fb5ce&amp;color=0,0,0&amp;vtp=1&amp;bbb=1&amp;zzd= 3"/>
          <p:cNvSpPr/>
          <p:nvPr/>
        </p:nvSpPr>
        <p:spPr>
          <a:xfrm>
            <a:off x="18382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7_BD.477_1#00627511b?pid=18f6fb5ce&amp;color=0,0,0&amp;vtp=1&amp;bbb=1&amp;zzd= 4"/>
          <p:cNvSpPr/>
          <p:nvPr/>
        </p:nvSpPr>
        <p:spPr>
          <a:xfrm>
            <a:off x="1127030" y="37101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7_BD.477_1#00627511b?pid=18f6fb5ce&amp;color=0,0,0&amp;vtp=1&amp;bbb=1&amp;zzd= 5"/>
          <p:cNvSpPr/>
          <p:nvPr/>
        </p:nvSpPr>
        <p:spPr>
          <a:xfrm>
            <a:off x="1127030" y="43578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7_BD.477_1#00627511b?pid=18f6fb5ce&amp;color=0,0,0&amp;vtp=1&amp;bbb=1&amp;zzd= 6"/>
          <p:cNvSpPr/>
          <p:nvPr/>
        </p:nvSpPr>
        <p:spPr>
          <a:xfrm>
            <a:off x="3260630" y="49242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  <p:bldP spid="14" grpId="0" animBg="1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89_1#3bd009f3a?pid=4b5099d6d&amp;color=0,0,0&amp;vtp=1&amp;bt=1&amp;bbb=1"/>
          <p:cNvSpPr/>
          <p:nvPr/>
        </p:nvSpPr>
        <p:spPr>
          <a:xfrm>
            <a:off x="612648" y="468000"/>
            <a:ext cx="1096365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词类活用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请指出加点词语的活用类型并解释词语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490_1#e3190ccf1?pid=3bd009f3a&amp;color=0,0,0&amp;vtp=1&amp;bbb=1"/>
          <p:cNvSpPr/>
          <p:nvPr/>
        </p:nvSpPr>
        <p:spPr>
          <a:xfrm>
            <a:off x="612648" y="1090236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孔雀东南飞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4" name="QB_6_AN.491_1#e3190ccf1.blank?pid=3bd009f3a&amp;color=0,0,0&amp;vpa=241&amp;vtp=1&amp;bbb=1"/>
          <p:cNvSpPr/>
          <p:nvPr/>
        </p:nvSpPr>
        <p:spPr>
          <a:xfrm>
            <a:off x="1511967" y="1667578"/>
            <a:ext cx="383063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名词作状语，向东南。</a:t>
            </a:r>
            <a:endParaRPr lang="en-US" altLang="zh-CN" sz="2800" dirty="0"/>
          </a:p>
        </p:txBody>
      </p:sp>
      <p:sp>
        <p:nvSpPr>
          <p:cNvPr id="5" name="QB_6_BD.492_1#2bad2cb69?pid=3bd009f3a&amp;color=0,0,0&amp;vtp=1&amp;bbb=1"/>
          <p:cNvSpPr/>
          <p:nvPr/>
        </p:nvSpPr>
        <p:spPr>
          <a:xfrm>
            <a:off x="612648" y="2331534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手巾掩口啼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6" name="QB_6_AN.493_1#2bad2cb69.blank?pid=3bd009f3a&amp;color=0,0,0&amp;vpa=242&amp;vtp=1&amp;bbb=1"/>
          <p:cNvSpPr/>
          <p:nvPr/>
        </p:nvSpPr>
        <p:spPr>
          <a:xfrm>
            <a:off x="1511967" y="2908876"/>
            <a:ext cx="383063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名词作状语，用手巾。</a:t>
            </a:r>
            <a:endParaRPr lang="en-US" altLang="zh-CN" sz="2800" dirty="0"/>
          </a:p>
        </p:txBody>
      </p:sp>
      <p:sp>
        <p:nvSpPr>
          <p:cNvPr id="7" name="QB_6_BD.494_1#7585866aa?pid=3bd009f3a&amp;color=0,0,0&amp;vtp=1&amp;bbb=1"/>
          <p:cNvSpPr/>
          <p:nvPr/>
        </p:nvSpPr>
        <p:spPr>
          <a:xfrm>
            <a:off x="612648" y="3572832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槌床便大怒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8" name="QB_6_AN.495_1#7585866aa.blank?pid=3bd009f3a&amp;color=0,0,0&amp;vpa=243&amp;vtp=1&amp;bbb=1"/>
          <p:cNvSpPr/>
          <p:nvPr/>
        </p:nvSpPr>
        <p:spPr>
          <a:xfrm>
            <a:off x="1511967" y="4150174"/>
            <a:ext cx="4187825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名词作动词，拍，敲击。</a:t>
            </a:r>
            <a:endParaRPr lang="en-US" altLang="zh-CN" sz="2800" dirty="0"/>
          </a:p>
        </p:txBody>
      </p:sp>
      <p:sp>
        <p:nvSpPr>
          <p:cNvPr id="9" name="QB_6_BD.496_1#b1479a00a?pid=3bd009f3a&amp;color=0,0,0&amp;vtp=1&amp;bbb=1"/>
          <p:cNvSpPr/>
          <p:nvPr/>
        </p:nvSpPr>
        <p:spPr>
          <a:xfrm>
            <a:off x="612648" y="4814130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绿碧青丝绳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10" name="QB_6_AN.497_1#b1479a00a.blank?pid=3bd009f3a&amp;color=0,0,0&amp;vpa=244&amp;vtp=1&amp;bbb=1"/>
          <p:cNvSpPr/>
          <p:nvPr/>
        </p:nvSpPr>
        <p:spPr>
          <a:xfrm>
            <a:off x="1511967" y="5391472"/>
            <a:ext cx="4187825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名词作动词，用绳捆着。</a:t>
            </a:r>
            <a:endParaRPr lang="en-US" altLang="zh-CN" sz="2800" dirty="0"/>
          </a:p>
        </p:txBody>
      </p:sp>
      <p:sp>
        <p:nvSpPr>
          <p:cNvPr id="11" name="QB_6_BD.490_1#e3190ccf1?pid=3bd009f3a&amp;color=0,0,0&amp;vtp=1&amp;bbb=1&amp;zzd= 1"/>
          <p:cNvSpPr/>
          <p:nvPr/>
        </p:nvSpPr>
        <p:spPr>
          <a:xfrm>
            <a:off x="1838230" y="17252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490_1#e3190ccf1?pid=3bd009f3a&amp;color=0,0,0&amp;vtp=1&amp;bbb=1&amp;zzd= 1"/>
          <p:cNvSpPr/>
          <p:nvPr/>
        </p:nvSpPr>
        <p:spPr>
          <a:xfrm>
            <a:off x="2193830" y="17252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492_1#2bad2cb69?pid=3bd009f3a&amp;color=0,0,0&amp;vtp=1&amp;bbb=1&amp;zzd= 1"/>
          <p:cNvSpPr/>
          <p:nvPr/>
        </p:nvSpPr>
        <p:spPr>
          <a:xfrm>
            <a:off x="1127030" y="29665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492_1#2bad2cb69?pid=3bd009f3a&amp;color=0,0,0&amp;vtp=1&amp;bbb=1&amp;zzd= 1"/>
          <p:cNvSpPr/>
          <p:nvPr/>
        </p:nvSpPr>
        <p:spPr>
          <a:xfrm>
            <a:off x="1482630" y="29665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6_BD.494_1#7585866aa?pid=3bd009f3a&amp;color=0,0,0&amp;vtp=1&amp;bbb=1&amp;zzd= 1"/>
          <p:cNvSpPr/>
          <p:nvPr/>
        </p:nvSpPr>
        <p:spPr>
          <a:xfrm>
            <a:off x="1127030" y="42078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6_BD.496_1#b1479a00a?pid=3bd009f3a&amp;color=0,0,0&amp;vtp=1&amp;bbb=1&amp;zzd= 1"/>
          <p:cNvSpPr/>
          <p:nvPr/>
        </p:nvSpPr>
        <p:spPr>
          <a:xfrm>
            <a:off x="2549430" y="5449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98_1#c6a7d5c68?pid=3bd009f3a&amp;color=0,0,0&amp;vtp=1&amp;bt=1&amp;bb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足以荣汝身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3" name="QB_6_AN.499_1#c6a7d5c68.blank?pid=3bd009f3a&amp;color=0,0,0&amp;vpa=245&amp;vtp=1&amp;bbb=1"/>
          <p:cNvSpPr/>
          <p:nvPr/>
        </p:nvSpPr>
        <p:spPr>
          <a:xfrm>
            <a:off x="1499267" y="1064265"/>
            <a:ext cx="5616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形容词的使动用法，使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荣耀。</a:t>
            </a:r>
            <a:endParaRPr lang="en-US" altLang="zh-CN" sz="2800" dirty="0"/>
          </a:p>
        </p:txBody>
      </p:sp>
      <p:sp>
        <p:nvSpPr>
          <p:cNvPr id="4" name="QB_6_BD.500_1#0f19c73be?pid=3bd009f3a&amp;color=0,0,0&amp;vtp=1&amp;bbb=1"/>
          <p:cNvSpPr/>
          <p:nvPr/>
        </p:nvSpPr>
        <p:spPr>
          <a:xfrm>
            <a:off x="612648" y="174441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千万不复全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5" name="QB_6_AN.501_1#0f19c73be.blank?pid=3bd009f3a&amp;color=0,0,0&amp;vpa=246&amp;vtp=1&amp;bbb=1"/>
          <p:cNvSpPr/>
          <p:nvPr/>
        </p:nvSpPr>
        <p:spPr>
          <a:xfrm>
            <a:off x="1511967" y="2340678"/>
            <a:ext cx="3830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形容词作动词，保全。</a:t>
            </a:r>
            <a:endParaRPr lang="en-US" altLang="zh-CN" sz="2800" dirty="0"/>
          </a:p>
        </p:txBody>
      </p:sp>
      <p:sp>
        <p:nvSpPr>
          <p:cNvPr id="6" name="QB_6_BD.502_1#80e14a73b?pid=3bd009f3a&amp;color=0,0,0&amp;vtp=1&amp;bbb=1"/>
          <p:cNvSpPr/>
          <p:nvPr/>
        </p:nvSpPr>
        <p:spPr>
          <a:xfrm>
            <a:off x="612648" y="302139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戒之慎勿忘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endParaRPr lang="en-US" altLang="zh-CN" sz="2800" dirty="0"/>
          </a:p>
        </p:txBody>
      </p:sp>
      <p:sp>
        <p:nvSpPr>
          <p:cNvPr id="7" name="QB_6_AN.503_1#80e14a73b.blank?pid=3bd009f3a&amp;color=0,0,0&amp;vpa=247&amp;vtp=1&amp;bbb=1"/>
          <p:cNvSpPr/>
          <p:nvPr/>
        </p:nvSpPr>
        <p:spPr>
          <a:xfrm>
            <a:off x="1499267" y="3617663"/>
            <a:ext cx="8116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动词的意动用法，以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为戒，把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作为教训。</a:t>
            </a:r>
            <a:endParaRPr lang="en-US" altLang="zh-CN" sz="2800" dirty="0"/>
          </a:p>
        </p:txBody>
      </p:sp>
      <p:sp>
        <p:nvSpPr>
          <p:cNvPr id="8" name="QB_6_BD.498_1#c6a7d5c68?pid=3bd009f3a&amp;color=0,0,0&amp;vtp=1&amp;bt=1&amp;bbb=1&amp;zzd= 1"/>
          <p:cNvSpPr/>
          <p:nvPr/>
        </p:nvSpPr>
        <p:spPr>
          <a:xfrm>
            <a:off x="18382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500_1#0f19c73be?pid=3bd009f3a&amp;color=0,0,0&amp;vtp=1&amp;bbb=1&amp;zzd= 1"/>
          <p:cNvSpPr/>
          <p:nvPr/>
        </p:nvSpPr>
        <p:spPr>
          <a:xfrm>
            <a:off x="2549430" y="240481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502_1#80e14a73b?pid=3bd009f3a&amp;color=0,0,0&amp;vtp=1&amp;bbb=1&amp;zzd= 1"/>
          <p:cNvSpPr/>
          <p:nvPr/>
        </p:nvSpPr>
        <p:spPr>
          <a:xfrm>
            <a:off x="1127030" y="368179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04_1#f4fcfbe51?pid=4b5099d6d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偏义复词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请解释加点的偏义复词并指出所偏重的词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505_1#754512ec9?pid=f4fcfbe51&amp;color=0,0,0&amp;vtp=1&amp;bbb=1"/>
          <p:cNvSpPr/>
          <p:nvPr/>
        </p:nvSpPr>
        <p:spPr>
          <a:xfrm>
            <a:off x="612648" y="111131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便可白公姥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dirty="0"/>
          </a:p>
        </p:txBody>
      </p:sp>
      <p:sp>
        <p:nvSpPr>
          <p:cNvPr id="4" name="QB_6_AN.506_1#754512ec9.blank?pid=f4fcfbe51&amp;color=0,0,0&amp;vpa=248&amp;vtp=1&amp;bbb=1"/>
          <p:cNvSpPr/>
          <p:nvPr/>
        </p:nvSpPr>
        <p:spPr>
          <a:xfrm>
            <a:off x="1499267" y="1707583"/>
            <a:ext cx="6329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公公和婆婆，这里偏“姥”，单指婆婆。</a:t>
            </a:r>
            <a:endParaRPr lang="en-US" altLang="zh-CN" sz="2800" dirty="0"/>
          </a:p>
        </p:txBody>
      </p:sp>
      <p:sp>
        <p:nvSpPr>
          <p:cNvPr id="5" name="QB_6_BD.507_1#4eca57e72?pid=f4fcfbe51&amp;color=0,0,0&amp;vtp=1&amp;bbb=1"/>
          <p:cNvSpPr/>
          <p:nvPr/>
        </p:nvSpPr>
        <p:spPr>
          <a:xfrm>
            <a:off x="612648" y="238830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昼夜勤作息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dirty="0"/>
          </a:p>
        </p:txBody>
      </p:sp>
      <p:sp>
        <p:nvSpPr>
          <p:cNvPr id="6" name="QB_6_AN.508_1#4eca57e72.blank?pid=f4fcfbe51&amp;color=0,0,0&amp;vpa=249&amp;vtp=1&amp;bbb=1"/>
          <p:cNvSpPr/>
          <p:nvPr/>
        </p:nvSpPr>
        <p:spPr>
          <a:xfrm>
            <a:off x="1321466" y="2984568"/>
            <a:ext cx="6329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劳作和休息，这里偏“作”，单指劳作。</a:t>
            </a:r>
            <a:endParaRPr lang="en-US" altLang="zh-CN" sz="2800" dirty="0"/>
          </a:p>
        </p:txBody>
      </p:sp>
      <p:sp>
        <p:nvSpPr>
          <p:cNvPr id="7" name="QB_6_BD.509_1#72109ce89?pid=f4fcfbe51&amp;color=0,0,0&amp;vtp=1&amp;bbb=1"/>
          <p:cNvSpPr/>
          <p:nvPr/>
        </p:nvSpPr>
        <p:spPr>
          <a:xfrm>
            <a:off x="612648" y="366528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我有亲父兄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dirty="0"/>
          </a:p>
        </p:txBody>
      </p:sp>
      <p:sp>
        <p:nvSpPr>
          <p:cNvPr id="8" name="QB_6_AN.510_1#72109ce89.blank?pid=f4fcfbe51&amp;color=0,0,0&amp;vpa=250&amp;vtp=1&amp;bbb=1"/>
          <p:cNvSpPr/>
          <p:nvPr/>
        </p:nvSpPr>
        <p:spPr>
          <a:xfrm>
            <a:off x="1499267" y="4261553"/>
            <a:ext cx="6329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父亲和哥哥，这里偏“兄”，单指哥哥。</a:t>
            </a:r>
            <a:endParaRPr lang="en-US" altLang="zh-CN" sz="2800" dirty="0"/>
          </a:p>
        </p:txBody>
      </p:sp>
      <p:sp>
        <p:nvSpPr>
          <p:cNvPr id="9" name="QB_6_BD.505_1#754512ec9?pid=f4fcfbe51&amp;color=0,0,0&amp;vtp=1&amp;bbb=1&amp;zzd= 1"/>
          <p:cNvSpPr/>
          <p:nvPr/>
        </p:nvSpPr>
        <p:spPr>
          <a:xfrm>
            <a:off x="21938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505_1#754512ec9?pid=f4fcfbe51&amp;color=0,0,0&amp;vtp=1&amp;bbb=1&amp;zzd= 1"/>
          <p:cNvSpPr/>
          <p:nvPr/>
        </p:nvSpPr>
        <p:spPr>
          <a:xfrm>
            <a:off x="25494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6_BD.507_1#4eca57e72?pid=f4fcfbe51&amp;color=0,0,0&amp;vtp=1&amp;bbb=1&amp;zzd= 1"/>
          <p:cNvSpPr/>
          <p:nvPr/>
        </p:nvSpPr>
        <p:spPr>
          <a:xfrm>
            <a:off x="2193830" y="304870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507_1#4eca57e72?pid=f4fcfbe51&amp;color=0,0,0&amp;vtp=1&amp;bbb=1&amp;zzd= 1"/>
          <p:cNvSpPr/>
          <p:nvPr/>
        </p:nvSpPr>
        <p:spPr>
          <a:xfrm>
            <a:off x="2549430" y="304870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509_1#72109ce89?pid=f4fcfbe51&amp;color=0,0,0&amp;vtp=1&amp;bbb=1&amp;zzd= 1"/>
          <p:cNvSpPr/>
          <p:nvPr/>
        </p:nvSpPr>
        <p:spPr>
          <a:xfrm>
            <a:off x="2193830" y="43256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509_1#72109ce89?pid=f4fcfbe51&amp;color=0,0,0&amp;vtp=1&amp;bbb=1&amp;zzd= 1"/>
          <p:cNvSpPr/>
          <p:nvPr/>
        </p:nvSpPr>
        <p:spPr>
          <a:xfrm>
            <a:off x="2549430" y="43256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11_1#550f9235a?pid=f4fcfbe51&amp;color=0,0,0&amp;vtp=1&amp;bt=1&amp;bb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我有亲父母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dirty="0"/>
          </a:p>
        </p:txBody>
      </p:sp>
      <p:sp>
        <p:nvSpPr>
          <p:cNvPr id="3" name="QB_6_AN.512_1#550f9235a.blank?pid=f4fcfbe51&amp;color=0,0,0&amp;vpa=251&amp;vtp=1&amp;bbb=1"/>
          <p:cNvSpPr/>
          <p:nvPr/>
        </p:nvSpPr>
        <p:spPr>
          <a:xfrm>
            <a:off x="1499267" y="1064265"/>
            <a:ext cx="6329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父亲和母亲，这里偏“母”，单指母亲。</a:t>
            </a:r>
            <a:endParaRPr lang="en-US" altLang="zh-CN" sz="2800" dirty="0"/>
          </a:p>
        </p:txBody>
      </p:sp>
      <p:sp>
        <p:nvSpPr>
          <p:cNvPr id="4" name="QB_6_BD.513_1#afcda43e3?pid=f4fcfbe51&amp;color=0,0,0&amp;vtp=1&amp;bbb=1"/>
          <p:cNvSpPr/>
          <p:nvPr/>
        </p:nvSpPr>
        <p:spPr>
          <a:xfrm>
            <a:off x="612648" y="174441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逼迫兼弟兄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dirty="0"/>
          </a:p>
        </p:txBody>
      </p:sp>
      <p:sp>
        <p:nvSpPr>
          <p:cNvPr id="5" name="QB_6_AN.514_1#afcda43e3.blank?pid=f4fcfbe51&amp;color=0,0,0&amp;vpa=252&amp;vtp=1&amp;bbb=1"/>
          <p:cNvSpPr/>
          <p:nvPr/>
        </p:nvSpPr>
        <p:spPr>
          <a:xfrm>
            <a:off x="1499267" y="2340678"/>
            <a:ext cx="6329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弟弟和哥哥，这里偏“兄”，单指兄长。</a:t>
            </a:r>
            <a:endParaRPr lang="en-US" altLang="zh-CN" sz="2800" dirty="0"/>
          </a:p>
        </p:txBody>
      </p:sp>
      <p:sp>
        <p:nvSpPr>
          <p:cNvPr id="6" name="QB_6_BD.511_1#550f9235a?pid=f4fcfbe51&amp;color=0,0,0&amp;vtp=1&amp;bt=1&amp;bbb=1&amp;zzd= 1"/>
          <p:cNvSpPr/>
          <p:nvPr/>
        </p:nvSpPr>
        <p:spPr>
          <a:xfrm>
            <a:off x="21938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6_BD.511_1#550f9235a?pid=f4fcfbe51&amp;color=0,0,0&amp;vtp=1&amp;bt=1&amp;bbb=1&amp;zzd= 1"/>
          <p:cNvSpPr/>
          <p:nvPr/>
        </p:nvSpPr>
        <p:spPr>
          <a:xfrm>
            <a:off x="25494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513_1#afcda43e3?pid=f4fcfbe51&amp;color=0,0,0&amp;vtp=1&amp;bbb=1&amp;zzd= 1"/>
          <p:cNvSpPr/>
          <p:nvPr/>
        </p:nvSpPr>
        <p:spPr>
          <a:xfrm>
            <a:off x="2193830" y="240481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513_1#afcda43e3?pid=f4fcfbe51&amp;color=0,0,0&amp;vtp=1&amp;bbb=1&amp;zzd= 1"/>
          <p:cNvSpPr/>
          <p:nvPr/>
        </p:nvSpPr>
        <p:spPr>
          <a:xfrm>
            <a:off x="2549430" y="240481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b9e01d753?pid=4b5099d6d&amp;color=0,0,0&amp;vtp=1&amp;bt=1&amp;bbb=1&amp;hb=1"/>
          <p:cNvSpPr/>
          <p:nvPr/>
        </p:nvSpPr>
        <p:spPr>
          <a:xfrm>
            <a:off x="612648" y="468000"/>
            <a:ext cx="10963656" cy="562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文言知识</a:t>
            </a:r>
            <a:endParaRPr lang="en-US" altLang="zh-CN" sz="2800" dirty="0"/>
          </a:p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文言复词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偏义复词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所谓偏义复词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就是一个词由两个意义相近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的语素构成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其中只有一个语素表示意义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另一个语素不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只作陪衬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类型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语素意义相同或相近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假舟楫者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非能水也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劝学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偏用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语素意义相反或相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所以遣将守关者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备他盗之出入与非常也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鸿门宴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二者相对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用义偏在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是衬字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P_5_BD#b9e01d753?pid=4b5099d6d&amp;color=0,0,0&amp;vtp=1&amp;bt=1&amp;bbb=1&amp;hb=1&amp;zzd= 9"/>
          <p:cNvSpPr/>
          <p:nvPr/>
        </p:nvSpPr>
        <p:spPr>
          <a:xfrm>
            <a:off x="7883430" y="4290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5_BD#b9e01d753?pid=4b5099d6d&amp;color=0,0,0&amp;vtp=1&amp;bt=1&amp;bbb=1&amp;hb=1&amp;zzd= 9"/>
          <p:cNvSpPr/>
          <p:nvPr/>
        </p:nvSpPr>
        <p:spPr>
          <a:xfrm>
            <a:off x="8239030" y="4290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5_BD#b9e01d753?pid=4b5099d6d&amp;color=0,0,0&amp;vtp=1&amp;bt=1&amp;bbb=1&amp;hb=1&amp;zzd= 11"/>
          <p:cNvSpPr/>
          <p:nvPr/>
        </p:nvSpPr>
        <p:spPr>
          <a:xfrm>
            <a:off x="6816630" y="5560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5_BD#b9e01d753?pid=4b5099d6d&amp;color=0,0,0&amp;vtp=1&amp;bt=1&amp;bbb=1&amp;hb=1&amp;zzd= 11"/>
          <p:cNvSpPr/>
          <p:nvPr/>
        </p:nvSpPr>
        <p:spPr>
          <a:xfrm>
            <a:off x="7172230" y="5560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b9e01d753?pid=4b5099d6d&amp;color=0,0,0&amp;vtp=1&amp;bt=1&amp;bbb=1&amp;hb=1"/>
          <p:cNvSpPr/>
          <p:nvPr/>
        </p:nvSpPr>
        <p:spPr>
          <a:xfrm>
            <a:off x="612648" y="468000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同义复词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指词义相同的两个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或两个以上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词连用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表示同一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个意思的复合词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臣闻求木之长者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必固其根本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谏太宗十思疏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植物的根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P_5_BD#b9e01d753?pid=4b5099d6d&amp;color=0,0,0&amp;vtp=1&amp;bt=1&amp;bbb=1&amp;hb=1&amp;zzd= 4"/>
          <p:cNvSpPr/>
          <p:nvPr/>
        </p:nvSpPr>
        <p:spPr>
          <a:xfrm>
            <a:off x="64610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5_BD#b9e01d753?pid=4b5099d6d&amp;color=0,0,0&amp;vtp=1&amp;bt=1&amp;bbb=1&amp;hb=1&amp;zzd= 4"/>
          <p:cNvSpPr/>
          <p:nvPr/>
        </p:nvSpPr>
        <p:spPr>
          <a:xfrm>
            <a:off x="68166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15_1#4ff107d77?pid=4b5099d6d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再翻译句子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516_1#aeebb7e4c?pid=4ff107d77&amp;color=0,0,0&amp;vtp=1&amp;bbb=1"/>
          <p:cNvSpPr/>
          <p:nvPr/>
        </p:nvSpPr>
        <p:spPr>
          <a:xfrm>
            <a:off x="612648" y="111131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为仲卿母所遣。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4" name="QB_6_AN.517_1#aeebb7e4c.blank?pid=4ff107d77&amp;color=0,0,0&amp;vpa=253&amp;vtp=1&amp;bbb=1"/>
          <p:cNvSpPr/>
          <p:nvPr/>
        </p:nvSpPr>
        <p:spPr>
          <a:xfrm>
            <a:off x="1854867" y="1728538"/>
            <a:ext cx="56149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被动句，“为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”表被动。</a:t>
            </a:r>
            <a:endParaRPr lang="en-US" altLang="zh-CN" sz="2800" dirty="0"/>
          </a:p>
        </p:txBody>
      </p:sp>
      <p:sp>
        <p:nvSpPr>
          <p:cNvPr id="5" name="QB_6_AN.518_1#aeebb7e4c.blank?pid=4ff107d77&amp;color=0,0,0&amp;vpa=254&amp;vtp=1&amp;bbb=1"/>
          <p:cNvSpPr/>
          <p:nvPr/>
        </p:nvSpPr>
        <p:spPr>
          <a:xfrm>
            <a:off x="1854867" y="2355283"/>
            <a:ext cx="5616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（刘兰芝）被焦仲卿的母亲休弃。</a:t>
            </a:r>
            <a:endParaRPr lang="en-US" altLang="zh-CN" sz="2800" dirty="0"/>
          </a:p>
        </p:txBody>
      </p:sp>
      <p:sp>
        <p:nvSpPr>
          <p:cNvPr id="6" name="QB_6_BD.519_1#d702df302?pid=4ff107d77&amp;color=0,0,0&amp;vtp=1&amp;bbb=1"/>
          <p:cNvSpPr/>
          <p:nvPr/>
        </p:nvSpPr>
        <p:spPr>
          <a:xfrm>
            <a:off x="612648" y="304171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渐见愁煎迫。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7" name="QB_6_AN.520_1#d702df302.blank?pid=4ff107d77&amp;color=0,0,0&amp;vpa=255&amp;vtp=1&amp;bbb=1"/>
          <p:cNvSpPr/>
          <p:nvPr/>
        </p:nvSpPr>
        <p:spPr>
          <a:xfrm>
            <a:off x="1867567" y="3658938"/>
            <a:ext cx="38290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被动句，“见”表被动。</a:t>
            </a:r>
            <a:endParaRPr lang="en-US" altLang="zh-CN" sz="2800" dirty="0"/>
          </a:p>
        </p:txBody>
      </p:sp>
      <p:sp>
        <p:nvSpPr>
          <p:cNvPr id="8" name="QB_6_AN.521_1#d702df302.blank?pid=4ff107d77&amp;color=0,0,0&amp;vpa=256&amp;vtp=1&amp;bbb=1"/>
          <p:cNvSpPr/>
          <p:nvPr/>
        </p:nvSpPr>
        <p:spPr>
          <a:xfrm>
            <a:off x="1854867" y="4285683"/>
            <a:ext cx="5973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（焦仲卿）越来越被悲痛煎熬逼迫。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  <p:bldP spid="8" grpId="0" animBg="1" build="p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22_1#dad17c8a1?pid=4ff107d77&amp;color=0,0,0&amp;vtp=1&amp;bt=1&amp;bb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何言复来还！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3" name="QB_6_AN.523_1#dad17c8a1.blank?pid=4ff107d77&amp;color=0,0,0&amp;vpa=257&amp;vtp=1&amp;bbb=1"/>
          <p:cNvSpPr/>
          <p:nvPr/>
        </p:nvSpPr>
        <p:spPr>
          <a:xfrm>
            <a:off x="1854867" y="1085220"/>
            <a:ext cx="70437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宾语前置句，正常语序应为“言何复来还”。</a:t>
            </a:r>
            <a:endParaRPr lang="en-US" altLang="zh-CN" sz="2800" dirty="0"/>
          </a:p>
        </p:txBody>
      </p:sp>
      <p:sp>
        <p:nvSpPr>
          <p:cNvPr id="4" name="QB_6_AN.524_1#dad17c8a1.blank?pid=4ff107d77&amp;color=0,0,0&amp;vpa=258&amp;vtp=1&amp;bbb=1"/>
          <p:cNvSpPr/>
          <p:nvPr/>
        </p:nvSpPr>
        <p:spPr>
          <a:xfrm>
            <a:off x="1867567" y="1711965"/>
            <a:ext cx="4187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还说什么再回来的话呢！</a:t>
            </a:r>
            <a:endParaRPr lang="en-US" altLang="zh-CN" sz="2800" dirty="0"/>
          </a:p>
        </p:txBody>
      </p:sp>
      <p:sp>
        <p:nvSpPr>
          <p:cNvPr id="5" name="QB_6_BD.525_1#697514660?pid=4ff107d77&amp;color=0,0,0&amp;vtp=1&amp;bbb=1"/>
          <p:cNvSpPr/>
          <p:nvPr/>
        </p:nvSpPr>
        <p:spPr>
          <a:xfrm>
            <a:off x="612648" y="239782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汝是大家子。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6" name="QB_6_AN.526_1#697514660.blank?pid=4ff107d77&amp;color=0,0,0&amp;vpa=259&amp;vtp=1&amp;bbb=1"/>
          <p:cNvSpPr/>
          <p:nvPr/>
        </p:nvSpPr>
        <p:spPr>
          <a:xfrm>
            <a:off x="1867567" y="3015048"/>
            <a:ext cx="38290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判断句，“是”表判断。</a:t>
            </a:r>
            <a:endParaRPr lang="en-US" altLang="zh-CN" sz="2800" dirty="0"/>
          </a:p>
        </p:txBody>
      </p:sp>
      <p:sp>
        <p:nvSpPr>
          <p:cNvPr id="7" name="QB_6_AN.527_1#697514660.blank?pid=4ff107d77&amp;color=0,0,0&amp;vpa=260&amp;vtp=1&amp;bbb=1"/>
          <p:cNvSpPr/>
          <p:nvPr/>
        </p:nvSpPr>
        <p:spPr>
          <a:xfrm>
            <a:off x="1867567" y="3641793"/>
            <a:ext cx="3116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你是世家的子弟。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28_1#923dc9905?pid=4ff107d77&amp;color=0,0,0&amp;vtp=1&amp;bt=1&amp;bb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仕宦于台阁。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3" name="QB_6_AN.529_1#923dc9905.blank?pid=4ff107d77&amp;color=0,0,0&amp;vpa=261&amp;vtp=1&amp;bbb=1"/>
          <p:cNvSpPr/>
          <p:nvPr/>
        </p:nvSpPr>
        <p:spPr>
          <a:xfrm>
            <a:off x="1854867" y="1085220"/>
            <a:ext cx="70437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状语后置句，正常语序应为“于台阁仕宦”。</a:t>
            </a:r>
            <a:endParaRPr lang="en-US" altLang="zh-CN" sz="2800" dirty="0"/>
          </a:p>
        </p:txBody>
      </p:sp>
      <p:sp>
        <p:nvSpPr>
          <p:cNvPr id="4" name="QB_6_AN.530_1#923dc9905.blank?pid=4ff107d77&amp;color=0,0,0&amp;vpa=262&amp;vtp=1&amp;bbb=1"/>
          <p:cNvSpPr/>
          <p:nvPr/>
        </p:nvSpPr>
        <p:spPr>
          <a:xfrm>
            <a:off x="1867567" y="1711965"/>
            <a:ext cx="3116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在大的官府任职。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6450189b0?colgroup=2,4,4,4,4,4,4&amp;pid=72b1b1720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890504" cy="3364041"/>
        </p:xfrm>
        <a:graphic>
          <a:graphicData uri="http://schemas.openxmlformats.org/drawingml/2006/table">
            <a:tbl>
              <a:tblPr/>
              <a:tblGrid>
                <a:gridCol w="1179576"/>
                <a:gridCol w="1618488"/>
                <a:gridCol w="1618488"/>
                <a:gridCol w="1618488"/>
                <a:gridCol w="1618488"/>
                <a:gridCol w="1618488"/>
                <a:gridCol w="1618488"/>
              </a:tblGrid>
              <a:tr h="111893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天色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纪时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日中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日昳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晡时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日入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黄昏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人定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893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地支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纪时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617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序数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纪时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11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点至13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13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点至15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15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点至17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17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点至19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19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点至21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21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23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ad4574d7?pid=c97608a32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读写结合</a:t>
            </a:r>
            <a:endParaRPr lang="en-US" altLang="zh-CN" sz="3200" dirty="0"/>
          </a:p>
        </p:txBody>
      </p:sp>
      <p:sp>
        <p:nvSpPr>
          <p:cNvPr id="3" name="C_5_BD#511f0c7d3?pid=8ad4574d7&amp;color=0,0,0&amp;vtp=1&amp;bbb=1"/>
          <p:cNvSpPr/>
          <p:nvPr/>
        </p:nvSpPr>
        <p:spPr>
          <a:xfrm>
            <a:off x="612648" y="95402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一、课内积累</a:t>
            </a:r>
            <a:endParaRPr lang="en-US" altLang="zh-CN" sz="3000" dirty="0"/>
          </a:p>
        </p:txBody>
      </p:sp>
      <p:sp>
        <p:nvSpPr>
          <p:cNvPr id="4" name="P_6_BD#70b444f7e?pid=511f0c7d3&amp;color=0,0,0&amp;vtp=1&amp;bbb=1&amp;hb=1"/>
          <p:cNvSpPr/>
          <p:nvPr/>
        </p:nvSpPr>
        <p:spPr>
          <a:xfrm>
            <a:off x="612648" y="1632077"/>
            <a:ext cx="10963656" cy="44424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孔雀东南飞并序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焦仲卿与刘兰芝的爱情如璀璨星辰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封建礼教的阴霾也掩不住他们追求自由的光茫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二人毅然赴死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是对爱情的忠贞捍卫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更是对自由的呐喊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若他们在焦母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刘兄的封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建权威下低头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顺从安排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就等于放弃爱情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自由与自我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届时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毁灭的不只是肉身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更是珍贵的灵魂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即使苟活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也不过是在失去自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尊严的黑暗里浑噩度日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沦为被奴役的存在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恰似无根之萍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波逐流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0b444f7e?pid=511f0c7d3&amp;color=0,0,0&amp;mp=1&amp;vtp=1&amp;bt=1&amp;bbb=1"/>
          <p:cNvSpPr/>
          <p:nvPr/>
        </p:nvSpPr>
        <p:spPr>
          <a:xfrm>
            <a:off x="612648" y="468000"/>
            <a:ext cx="10963656" cy="12039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运用角度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追求自由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人生的意义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遵从内心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0b444f7e?pid=511f0c7d3&amp;color=0,0,0&amp;mp=1&amp;vtp=1&amp;bt=1&amp;bbb=1&amp;hb=1"/>
          <p:cNvSpPr/>
          <p:nvPr/>
        </p:nvSpPr>
        <p:spPr>
          <a:xfrm>
            <a:off x="612648" y="468000"/>
            <a:ext cx="10963656" cy="56172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素材运用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自由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是人类文学与历史中的璀璨主题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裴多菲说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：“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生命诚可贵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爱情价更高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若为自由故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二者皆可抛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！”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孔雀东南飞并序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焦仲卿和刘兰芝被封建礼教围困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焦母刁难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刘兄逼迫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但他们以死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殉情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如飞蛾扑火般决绝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坚守爱情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追逐自由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简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·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简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·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爱深知若无自由则爱情无根基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拒绝做罗切斯特的情妇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在历史中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革命者抛头颅洒热血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只为迎来自由的曙光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自由是生命的基石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灵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魂的依托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让我们握住自由的火种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在人生路上点燃希望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让生命绽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放华彩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#1.2.1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9948be3?pid=8ad4574d7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二、课外拓展</a:t>
            </a:r>
            <a:endParaRPr lang="en-US" altLang="zh-CN" sz="3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6_BD#51fec1a20?pid=409948be3&amp;color=0,0,0&amp;vtp=1&amp;bbb=1&amp;hb=1"/>
              <p:cNvSpPr/>
              <p:nvPr/>
            </p:nvSpPr>
            <p:spPr>
              <a:xfrm>
                <a:off x="612648" y="1135253"/>
                <a:ext cx="10963656" cy="32249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菩萨蛮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温庭筠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小山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①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重叠金明灭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鬓云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②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欲度香腮雪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懒起画蛾眉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③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弄妆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④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梳洗迟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照花前后镜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花面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⑤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交相映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新帖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⑥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绣罗襦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双双金鹧鸪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P_6_BD#51fec1a20?pid=409948be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35253"/>
                <a:ext cx="10963656" cy="3224975"/>
              </a:xfrm>
              <a:prstGeom prst="rect">
                <a:avLst/>
              </a:prstGeom>
              <a:blipFill rotWithShape="1">
                <a:blip r:embed="rId1"/>
                <a:stretch>
                  <a:fillRect l="-5" t="-16" r="2" b="-2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a50d5c49?pid=409948be3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P_7_BD#92b1bfc3d?pid=6a50d5c49&amp;color=0,0,0&amp;vtp=1&amp;bbb=1&amp;hb=1"/>
          <p:cNvSpPr/>
          <p:nvPr/>
        </p:nvSpPr>
        <p:spPr>
          <a:xfrm>
            <a:off x="612648" y="1135253"/>
            <a:ext cx="10963656" cy="38066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①小山：绘有山形图画的屏风。一说形容女子隆起的发髻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，或指女子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弯弯的眉毛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。②鬓云：形容鬓发蓬松如云。③蛾眉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：女子的眉毛细长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弯曲像蚕蛾的触须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，故称蛾眉。一说指元和以后较浓阔的时新眉式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“蛾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翅眉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”。④弄妆：修饰仪容。⑤花面：头上的花和美人的面。⑥帖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贴”，贴绣。一种古代的制衣工艺，称贴绢或堆绫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，即将彩色绫绢照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图案剪裁后缝制在衣料上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。一说指熨衣。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6bf44f9a?pid=409948be3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白话诗歌</a:t>
            </a:r>
            <a:endParaRPr lang="en-US" altLang="zh-CN" sz="3000" dirty="0"/>
          </a:p>
        </p:txBody>
      </p:sp>
      <p:sp>
        <p:nvSpPr>
          <p:cNvPr id="3" name="P_7_BD#2c9bd23ed?pid=96bf44f9a&amp;color=0,0,0&amp;vtp=1&amp;bbb=1&amp;hb=1"/>
          <p:cNvSpPr/>
          <p:nvPr/>
        </p:nvSpPr>
        <p:spPr>
          <a:xfrm>
            <a:off x="612648" y="1135253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画屏上重叠的小山风景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闪露出时明时暗的晨光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鬓发蓬松如云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掠过她的脸庞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慵懒地起床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慢悠悠地描画弯弯的眉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迟了好久才起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身梳理晨妆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照插花时前镜对着后镜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镜里镜外都是花的倩影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身穿崭新的丝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绸短衣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贴绣的鹧鸪似欲飞动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那金线绣成的鹧鸪成双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又撩起她相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思的柔情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0b019ab4?pid=409948be3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诗意理解</a:t>
            </a:r>
            <a:endParaRPr lang="en-US" altLang="zh-CN" sz="3000" dirty="0"/>
          </a:p>
        </p:txBody>
      </p:sp>
      <p:sp>
        <p:nvSpPr>
          <p:cNvPr id="3" name="QO_7_BD.531_1#1fac7052d?pid=50b019ab4&amp;color=0,0,0&amp;vtp=1&amp;bbb=1"/>
          <p:cNvSpPr/>
          <p:nvPr/>
        </p:nvSpPr>
        <p:spPr>
          <a:xfrm>
            <a:off x="612648" y="1140524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补写出下列句子中的空缺部分。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B_8_BD.532_1#908b13521?pid=1fac7052d&amp;color=0,0,0&amp;vtp=1&amp;bbb=1&amp;hb=1"/>
          <p:cNvSpPr/>
          <p:nvPr/>
        </p:nvSpPr>
        <p:spPr>
          <a:xfrm>
            <a:off x="612648" y="178695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在《菩萨蛮》中，温庭筠通过描写女子晨起时慵懒的状态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，展现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其生活场景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其中体现女子化妆动作的句子是“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5" name="QB_8_AN.533_1#908b13521.blank?pid=1fac7052d&amp;color=0,0,0&amp;vpa=263&amp;vtp=1&amp;bbb=1"/>
          <p:cNvSpPr/>
          <p:nvPr/>
        </p:nvSpPr>
        <p:spPr>
          <a:xfrm>
            <a:off x="7892130" y="240417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懒起画蛾眉</a:t>
            </a:r>
            <a:endParaRPr lang="en-US" altLang="zh-CN" sz="2800" dirty="0"/>
          </a:p>
        </p:txBody>
      </p:sp>
      <p:sp>
        <p:nvSpPr>
          <p:cNvPr id="6" name="QB_8_AN.534_1#908b13521.blank?pid=1fac7052d&amp;color=0,0,0&amp;vpa=264&amp;vtp=1&amp;bbb=1&amp;hb=1"/>
          <p:cNvSpPr/>
          <p:nvPr/>
        </p:nvSpPr>
        <p:spPr>
          <a:xfrm>
            <a:off x="612648" y="2404173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弄妆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梳洗迟</a:t>
            </a:r>
            <a:endParaRPr lang="en-US" altLang="zh-CN" sz="2800" dirty="0"/>
          </a:p>
        </p:txBody>
      </p:sp>
      <p:sp>
        <p:nvSpPr>
          <p:cNvPr id="7" name="QB_8_BD.535_1#163ddea84?pid=1fac7052d&amp;color=0,0,0&amp;vtp=1&amp;bbb=1&amp;hb=1"/>
          <p:cNvSpPr/>
          <p:nvPr/>
        </p:nvSpPr>
        <p:spPr>
          <a:xfrm>
            <a:off x="612648" y="3717353"/>
            <a:ext cx="10963656" cy="12158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《菩萨蛮》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两句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，生动展现了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女子精心打扮后的艳丽模样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536_1#163ddea84.blank?pid=1fac7052d&amp;color=0,0,0&amp;vpa=265&amp;vtp=1&amp;bbb=1"/>
          <p:cNvSpPr/>
          <p:nvPr/>
        </p:nvSpPr>
        <p:spPr>
          <a:xfrm>
            <a:off x="3802730" y="368687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照花前后镜</a:t>
            </a:r>
            <a:endParaRPr lang="en-US" altLang="zh-CN" sz="2800" dirty="0"/>
          </a:p>
        </p:txBody>
      </p:sp>
      <p:sp>
        <p:nvSpPr>
          <p:cNvPr id="9" name="QB_8_AN.537_1#163ddea84.blank?pid=1fac7052d&amp;color=0,0,0&amp;vpa=266&amp;vtp=1&amp;bbb=1"/>
          <p:cNvSpPr/>
          <p:nvPr/>
        </p:nvSpPr>
        <p:spPr>
          <a:xfrm>
            <a:off x="6291930" y="368687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花面交相映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8" grpId="0" animBg="1" build="p"/>
      <p:bldP spid="9" grpId="0" animBg="1" build="p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38_1#4b9c901f6?pid=1fac7052d&amp;color=0,0,0&amp;vtp=1&amp;bt=1&amp;bbb=1&amp;h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《菩萨蛮》中，通过对服饰上鹧鸪成双的描写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，衬托出女子形单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影只的处境的词句是“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B_8_AN.539_1#4b9c901f6.blank?pid=1fac7052d&amp;color=0,0,0&amp;vpa=267&amp;vtp=1&amp;bbb=1"/>
          <p:cNvSpPr/>
          <p:nvPr/>
        </p:nvSpPr>
        <p:spPr>
          <a:xfrm>
            <a:off x="3980530" y="1085220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新帖绣罗襦</a:t>
            </a:r>
            <a:endParaRPr lang="en-US" altLang="zh-CN" sz="2800" dirty="0"/>
          </a:p>
        </p:txBody>
      </p:sp>
      <p:sp>
        <p:nvSpPr>
          <p:cNvPr id="4" name="QB_8_AN.540_1#4b9c901f6.blank?pid=1fac7052d&amp;color=0,0,0&amp;vpa=268&amp;vtp=1&amp;bbb=1&amp;hb=1"/>
          <p:cNvSpPr/>
          <p:nvPr/>
        </p:nvSpPr>
        <p:spPr>
          <a:xfrm>
            <a:off x="612648" y="1085220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双双金鹧鸪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（每空1分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，写错字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不得分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46d284c?pid=8ad4574d7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三、读写结合</a:t>
            </a:r>
            <a:endParaRPr lang="en-US" altLang="zh-CN" sz="3000" dirty="0"/>
          </a:p>
        </p:txBody>
      </p:sp>
      <p:sp>
        <p:nvSpPr>
          <p:cNvPr id="3" name="QB_6_BD.541_1#34adb4c1a?pid=f046d284c&amp;color=0,0,0&amp;vtp=1&amp;bbb=1&amp;hb=1"/>
          <p:cNvSpPr/>
          <p:nvPr/>
        </p:nvSpPr>
        <p:spPr>
          <a:xfrm>
            <a:off x="612648" y="1135253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请以“自由”为主题，深入描绘自然景色，如广袤无垠的草原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、浩渺无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际的大海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、展翅翱翔的飞鸟等。细腻捕捉内心感受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，让自然之景与内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心之感相互交融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，表达内心对自由的热切向往与执着追求。要求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：运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用渲染手法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，150个字左右。（10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44_2#34adb4c1a?pid=f046d284c&amp;color=0,0,0&amp;vtp=1&amp;bt=1&amp;bbb=1&amp;hb=1&amp;hltap=1"/>
          <p:cNvSpPr/>
          <p:nvPr/>
        </p:nvSpPr>
        <p:spPr>
          <a:xfrm>
            <a:off x="612648" y="493400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543_1#34adb4c1a?pid=f046d284c&amp;color=0,0,0&amp;vtp=1&amp;bt=1&amp;bbb=1&amp;hb=1&amp;hla=1"/>
          <p:cNvSpPr/>
          <p:nvPr/>
        </p:nvSpPr>
        <p:spPr>
          <a:xfrm>
            <a:off x="612648" y="468000"/>
            <a:ext cx="1096365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示例）站在海边远眺，大海似无尽的蓝色绸缎伸向远方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。海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浪轰鸣着扑向沙滩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，似在展示自由的力量。咸湿海风呼啸而过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，吹散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满心郁结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。海天之间，飞鸟舒展双翅肆意穿梭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，时而贴近海面激起银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，时而直入云霄隐没云端。望着它们，我心随之翱翔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，对自由的渴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望如翻涌的海浪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。被琐事禁锢的我，多想像飞鸟般挣脱束缚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，投身天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。在这片海天交融之处，自由召唤我，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奔赴灵魂舒展的本真之境。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主题明确4分，运用渲染手法4分，语言表达流畅2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b5c17594?pid=88f76c780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四、文意梳理</a:t>
            </a:r>
            <a:endParaRPr lang="en-US" altLang="zh-CN" sz="3000" dirty="0"/>
          </a:p>
        </p:txBody>
      </p:sp>
      <p:pic>
        <p:nvPicPr>
          <p:cNvPr id="3" name="P_5_BD#06eb7393e?pid=db5c1759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3120" y="1196975"/>
            <a:ext cx="7991856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2888" y="468000"/>
            <a:ext cx="7123176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5_BD#06eb7393e?htil=1&amp;pid=db5c1759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9736" y="2250064"/>
            <a:ext cx="7278624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8024" y="468000"/>
            <a:ext cx="7232904" cy="286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6040" y="468000"/>
            <a:ext cx="6986016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9776" y="468000"/>
            <a:ext cx="6638544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2344" y="468000"/>
            <a:ext cx="6693408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5_BD#06eb7393e?htil=1&amp;pid=db5c17594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7520" y="2112904"/>
            <a:ext cx="615391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468000"/>
            <a:ext cx="5971032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4640" y="468000"/>
            <a:ext cx="6528816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b6f3bd48.fixed?pid=614692ebb&amp;color=0,173,163&amp;vtp=1&amp;bbb=1"/>
          <p:cNvSpPr/>
          <p:nvPr/>
        </p:nvSpPr>
        <p:spPr>
          <a:xfrm>
            <a:off x="877824" y="2624328"/>
            <a:ext cx="10981944" cy="7223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第一单元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中华传统文化经典研习——诗的国度</a:t>
            </a:r>
            <a:endParaRPr lang="en-US" altLang="zh-CN" sz="4000" dirty="0"/>
          </a:p>
        </p:txBody>
      </p:sp>
      <p:sp>
        <p:nvSpPr>
          <p:cNvPr id="3" name="C_2#cb6f3bd48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_2#cb6f3bd48.fixed?pid=614692ebb&amp;color=0,173,163&amp;vtp=1&amp;bbb=1"/>
              <p:cNvSpPr/>
              <p:nvPr/>
            </p:nvSpPr>
            <p:spPr>
              <a:xfrm>
                <a:off x="877824" y="3493008"/>
                <a:ext cx="10981944" cy="101904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第2课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0" i="1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孔雀东南飞并序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C_2#cb6f3bd48.fixed?pid=614692ebb&amp;color=0,173,16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824" y="3493008"/>
                <a:ext cx="10981944" cy="1019048"/>
              </a:xfrm>
              <a:prstGeom prst="rect">
                <a:avLst/>
              </a:prstGeom>
              <a:blipFill rotWithShape="1">
                <a:blip r:embed="rId1"/>
                <a:stretch>
                  <a:fillRect l="-2" t="-1795" r="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4872" y="468000"/>
            <a:ext cx="7379208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1408" y="468000"/>
            <a:ext cx="7946136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4832" y="468000"/>
            <a:ext cx="8019288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5_BD#06eb7393e?htil=1&amp;pid=db5c17594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7752" y="3923416"/>
            <a:ext cx="7013448" cy="8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8024" y="468000"/>
            <a:ext cx="7232904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2072" y="468000"/>
            <a:ext cx="6464808" cy="348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200" y="468000"/>
            <a:ext cx="6702552" cy="363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6352" y="468000"/>
            <a:ext cx="6556248" cy="439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5768" y="468000"/>
            <a:ext cx="6766560" cy="448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6624" y="468000"/>
            <a:ext cx="6775704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6080" y="468000"/>
            <a:ext cx="6345936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5_BD#06eb7393e?htil=1&amp;pid=db5c17594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0088" y="2670688"/>
            <a:ext cx="6208776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7e053406?pid=cb6f3bd48&amp;color=0,0,0&amp;vtp=1&amp;bt=1&amp;bbb=1&amp;hb=1"/>
          <p:cNvSpPr/>
          <p:nvPr/>
        </p:nvSpPr>
        <p:spPr>
          <a:xfrm>
            <a:off x="612648" y="468000"/>
            <a:ext cx="10963656" cy="445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课时目标：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.了解“乐府诗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文体特点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，掌握文中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偏义复词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等文言知识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.探究造成焦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、刘爱情悲剧的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根本原因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梳理故事情节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，概括人物的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性</a:t>
            </a:r>
            <a:endParaRPr lang="en-US" altLang="zh-CN" sz="2800" b="0" i="0" u="wavy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格特点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3.分析诗歌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铺陈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起兴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的艺术手法，以及运用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推动情节发展、塑造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人物形象的技巧；体会诗歌的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语言风格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4.赏析古典诗歌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现实主义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的凄美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，品味诗歌的内涵。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8648" y="468000"/>
            <a:ext cx="6391656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5_BD#06eb7393e?htil=1&amp;pid=db5c17594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912" y="3530224"/>
            <a:ext cx="6729984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5536" y="468000"/>
            <a:ext cx="5897880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7208" y="468000"/>
            <a:ext cx="6574536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2696" y="468000"/>
            <a:ext cx="5623560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3520" y="468000"/>
            <a:ext cx="7376160" cy="391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4384" y="833760"/>
            <a:ext cx="7229856" cy="223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784" y="468000"/>
            <a:ext cx="6492240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468000"/>
            <a:ext cx="6830568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6080" y="468000"/>
            <a:ext cx="6345936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5_BD#06eb7393e?htil=1&amp;pid=db5c17594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9464" y="2460376"/>
            <a:ext cx="7059168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8880" y="468000"/>
            <a:ext cx="7260336" cy="364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88f76c780?lid=88f76c780&amp;cid=88f76c780&amp;tib=255,255,255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029968"/>
            <a:ext cx="429768" cy="429768"/>
          </a:xfrm>
          <a:prstGeom prst="rect">
            <a:avLst/>
          </a:prstGeom>
        </p:spPr>
      </p:pic>
      <p:sp>
        <p:nvSpPr>
          <p:cNvPr id="3" name="C_1#目录1:88f76c780?lid=88f76c780&amp;cid=88f76c780&amp;vtp=1&amp;bt=1&amp;bbb=1">
            <a:hlinkClick r:id="rId1" action="ppaction://hlinksldjump"/>
          </p:cNvPr>
          <p:cNvSpPr/>
          <p:nvPr/>
        </p:nvSpPr>
        <p:spPr>
          <a:xfrm>
            <a:off x="3776472" y="1984248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3050" dirty="0"/>
          </a:p>
        </p:txBody>
      </p:sp>
      <p:pic>
        <p:nvPicPr>
          <p:cNvPr id="4" name="C_1#目录1:88f76c780?lid=96ebf82ce&amp;cid=96ebf82ce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935224"/>
            <a:ext cx="429768" cy="429768"/>
          </a:xfrm>
          <a:prstGeom prst="rect">
            <a:avLst/>
          </a:prstGeom>
        </p:spPr>
      </p:pic>
      <p:sp>
        <p:nvSpPr>
          <p:cNvPr id="5" name="C_1#目录1:88f76c780?lid=96ebf82ce&amp;cid=96ebf82ce&amp;vtp=1&amp;bbb=1">
            <a:hlinkClick r:id="rId3" action="ppaction://hlinksldjump"/>
          </p:cNvPr>
          <p:cNvSpPr/>
          <p:nvPr/>
        </p:nvSpPr>
        <p:spPr>
          <a:xfrm>
            <a:off x="3776472" y="2880360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3050" dirty="0"/>
          </a:p>
        </p:txBody>
      </p:sp>
      <p:pic>
        <p:nvPicPr>
          <p:cNvPr id="6" name="C_1#目录1:88f76c780?lid=c97608a32&amp;cid=c97608a32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3831336"/>
            <a:ext cx="429768" cy="429768"/>
          </a:xfrm>
          <a:prstGeom prst="rect">
            <a:avLst/>
          </a:prstGeom>
        </p:spPr>
      </p:pic>
      <p:sp>
        <p:nvSpPr>
          <p:cNvPr id="7" name="C_1#目录1:88f76c780?lid=c97608a32&amp;cid=c97608a32&amp;vtp=1&amp;bbb=1">
            <a:hlinkClick r:id="rId4" action="ppaction://hlinksldjump"/>
          </p:cNvPr>
          <p:cNvSpPr/>
          <p:nvPr/>
        </p:nvSpPr>
        <p:spPr>
          <a:xfrm>
            <a:off x="3776472" y="3776472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5456" y="468000"/>
            <a:ext cx="7178040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9776" y="468000"/>
            <a:ext cx="6638544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200" y="468000"/>
            <a:ext cx="6702552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1760" y="468000"/>
            <a:ext cx="6894576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5_BD#06eb7393e?htil=1&amp;pid=db5c17594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5456" y="3329056"/>
            <a:ext cx="7168896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6eb7393e?htil=1&amp;pid=db5c17594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6312" y="468000"/>
            <a:ext cx="7205472" cy="435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5edb6dac?pid=db5c17594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QB_6_BD.1_1#3b5e1761b?pid=45edb6dac&amp;color=0,0,0&amp;vtp=1&amp;bbb=1"/>
          <p:cNvSpPr/>
          <p:nvPr/>
        </p:nvSpPr>
        <p:spPr>
          <a:xfrm>
            <a:off x="612648" y="1135253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庐江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云尔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徘徊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2_1#3b5e1761b.blank?pid=45edb6dac&amp;color=0,0,0&amp;vpa=1&amp;vtp=1&amp;bbb=1"/>
          <p:cNvSpPr/>
          <p:nvPr/>
        </p:nvSpPr>
        <p:spPr>
          <a:xfrm>
            <a:off x="2045367" y="1104773"/>
            <a:ext cx="41814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汉献帝年号（196—220）</a:t>
            </a:r>
            <a:endParaRPr lang="en-US" altLang="zh-CN" sz="2800" dirty="0"/>
          </a:p>
        </p:txBody>
      </p:sp>
      <p:sp>
        <p:nvSpPr>
          <p:cNvPr id="6" name="QB_6_AN.4_1#3b5e1761b.blank?pid=45edb6dac&amp;color=0,0,0&amp;vpa=2&amp;vtp=1&amp;bbb=1"/>
          <p:cNvSpPr/>
          <p:nvPr/>
        </p:nvSpPr>
        <p:spPr>
          <a:xfrm>
            <a:off x="2045367" y="1752473"/>
            <a:ext cx="4902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汉代郡名，在今安徽潜山一带</a:t>
            </a:r>
            <a:endParaRPr lang="en-US" altLang="zh-CN" sz="2800" dirty="0"/>
          </a:p>
        </p:txBody>
      </p:sp>
      <p:sp>
        <p:nvSpPr>
          <p:cNvPr id="8" name="QB_6_AN.6_1#3b5e1761b.blank?pid=45edb6dac&amp;color=0,0,0&amp;vpa=3&amp;vtp=1&amp;bbb=1"/>
          <p:cNvSpPr/>
          <p:nvPr/>
        </p:nvSpPr>
        <p:spPr>
          <a:xfrm>
            <a:off x="1867567" y="240017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夫家休弃妻子</a:t>
            </a:r>
            <a:endParaRPr lang="en-US" altLang="zh-CN" sz="2800" dirty="0"/>
          </a:p>
        </p:txBody>
      </p:sp>
      <p:sp>
        <p:nvSpPr>
          <p:cNvPr id="10" name="QB_6_AN.8_1#3b5e1761b.blank?pid=45edb6dac&amp;color=0,0,0&amp;vpa=4&amp;vtp=1&amp;bbb=1"/>
          <p:cNvSpPr/>
          <p:nvPr/>
        </p:nvSpPr>
        <p:spPr>
          <a:xfrm>
            <a:off x="1867567" y="30478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吊死</a:t>
            </a:r>
            <a:endParaRPr lang="en-US" altLang="zh-CN" sz="2800" dirty="0"/>
          </a:p>
        </p:txBody>
      </p:sp>
      <p:sp>
        <p:nvSpPr>
          <p:cNvPr id="12" name="QB_6_AN.10_1#3b5e1761b.blank?pid=45edb6dac&amp;color=0,0,0&amp;vpa=5&amp;vtp=1&amp;bbb=1"/>
          <p:cNvSpPr/>
          <p:nvPr/>
        </p:nvSpPr>
        <p:spPr>
          <a:xfrm>
            <a:off x="1867567" y="36955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哀悼</a:t>
            </a:r>
            <a:endParaRPr lang="en-US" altLang="zh-CN" sz="2800" dirty="0"/>
          </a:p>
        </p:txBody>
      </p:sp>
      <p:sp>
        <p:nvSpPr>
          <p:cNvPr id="14" name="QB_6_AN.12_1#3b5e1761b.blank?pid=45edb6dac&amp;color=0,0,0&amp;vpa=6&amp;vtp=1&amp;bbb=1"/>
          <p:cNvSpPr/>
          <p:nvPr/>
        </p:nvSpPr>
        <p:spPr>
          <a:xfrm>
            <a:off x="2223167" y="434327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句末语气助词</a:t>
            </a:r>
            <a:endParaRPr lang="en-US" altLang="zh-CN" sz="2800" dirty="0"/>
          </a:p>
        </p:txBody>
      </p:sp>
      <p:sp>
        <p:nvSpPr>
          <p:cNvPr id="16" name="QB_6_AN.14_1#3b5e1761b.blank?pid=45edb6dac&amp;color=0,0,0&amp;vpa=7&amp;vtp=1&amp;bbb=1"/>
          <p:cNvSpPr/>
          <p:nvPr/>
        </p:nvSpPr>
        <p:spPr>
          <a:xfrm>
            <a:off x="2223167" y="4990973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名词作状语，向东南</a:t>
            </a:r>
            <a:endParaRPr lang="en-US" altLang="zh-CN" sz="2800" dirty="0"/>
          </a:p>
        </p:txBody>
      </p:sp>
      <p:sp>
        <p:nvSpPr>
          <p:cNvPr id="18" name="QB_6_AN.16_1#3b5e1761b.blank?pid=45edb6dac&amp;color=0,0,0&amp;vpa=8&amp;vtp=1&amp;bbb=1"/>
          <p:cNvSpPr/>
          <p:nvPr/>
        </p:nvSpPr>
        <p:spPr>
          <a:xfrm>
            <a:off x="2210467" y="5617718"/>
            <a:ext cx="8116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流连。汉代诗歌常以飞鸟徘徊起兴，以写夫妻离别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  <p:bldP spid="14" grpId="0" animBg="1" build="p"/>
      <p:bldP spid="16" grpId="0" animBg="1" build="p"/>
      <p:bldP spid="18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_1#497d6a19f?pid=45edb6dac&amp;color=0,0,0&amp;vtp=1&amp;bt=1&amp;bbb=1"/>
          <p:cNvSpPr/>
          <p:nvPr/>
        </p:nvSpPr>
        <p:spPr>
          <a:xfrm>
            <a:off x="612648" y="466344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素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诗书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守节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贱妾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驱使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8_1#497d6a19f.blank?pid=45edb6dac&amp;color=0,0,0&amp;vpa=9&amp;vtp=1&amp;bbb=1"/>
          <p:cNvSpPr/>
          <p:nvPr/>
        </p:nvSpPr>
        <p:spPr>
          <a:xfrm>
            <a:off x="1867567" y="4358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白色的绢</a:t>
            </a:r>
            <a:endParaRPr lang="en-US" altLang="zh-CN" sz="2800" dirty="0"/>
          </a:p>
        </p:txBody>
      </p:sp>
      <p:sp>
        <p:nvSpPr>
          <p:cNvPr id="5" name="QB_6_AN.20_1#497d6a19f.blank?pid=45edb6dac&amp;color=0,0,0&amp;vpa=10&amp;vtp=1&amp;bbb=1"/>
          <p:cNvSpPr/>
          <p:nvPr/>
        </p:nvSpPr>
        <p:spPr>
          <a:xfrm>
            <a:off x="2223167" y="10835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这里泛指书籍</a:t>
            </a:r>
            <a:endParaRPr lang="en-US" altLang="zh-CN" sz="2800" dirty="0"/>
          </a:p>
        </p:txBody>
      </p:sp>
      <p:sp>
        <p:nvSpPr>
          <p:cNvPr id="7" name="QB_6_AN.22_1#497d6a19f.blank?pid=45edb6dac&amp;color=0,0,0&amp;vpa=11&amp;vtp=1&amp;bbb=1"/>
          <p:cNvSpPr/>
          <p:nvPr/>
        </p:nvSpPr>
        <p:spPr>
          <a:xfrm>
            <a:off x="2286667" y="17312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遵守官府的规则</a:t>
            </a:r>
            <a:endParaRPr lang="en-US" altLang="zh-CN" sz="2800" dirty="0"/>
          </a:p>
        </p:txBody>
      </p:sp>
      <p:sp>
        <p:nvSpPr>
          <p:cNvPr id="9" name="QB_6_AN.24_1#497d6a19f.blank?pid=45edb6dac&amp;color=0,0,0&amp;vpa=12&amp;vtp=1&amp;bbb=1"/>
          <p:cNvSpPr/>
          <p:nvPr/>
        </p:nvSpPr>
        <p:spPr>
          <a:xfrm>
            <a:off x="2286667" y="23789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旧时女子自称的谦辞</a:t>
            </a:r>
            <a:endParaRPr lang="en-US" altLang="zh-CN" sz="2800" dirty="0"/>
          </a:p>
        </p:txBody>
      </p:sp>
      <p:sp>
        <p:nvSpPr>
          <p:cNvPr id="11" name="QB_6_AN.26_1#497d6a19f.blank?pid=45edb6dac&amp;color=0,0,0&amp;vpa=13&amp;vtp=1&amp;bbb=1"/>
          <p:cNvSpPr/>
          <p:nvPr/>
        </p:nvSpPr>
        <p:spPr>
          <a:xfrm>
            <a:off x="1918367" y="3026664"/>
            <a:ext cx="56165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（把织成的布匹从织机上）截下来</a:t>
            </a:r>
            <a:endParaRPr lang="en-US" altLang="zh-CN" sz="2800" dirty="0"/>
          </a:p>
        </p:txBody>
      </p:sp>
      <p:sp>
        <p:nvSpPr>
          <p:cNvPr id="13" name="QB_6_AN.28_1#497d6a19f.blank?pid=45edb6dac&amp;color=0,0,0&amp;vpa=14&amp;vtp=1&amp;bbb=1"/>
          <p:cNvSpPr/>
          <p:nvPr/>
        </p:nvSpPr>
        <p:spPr>
          <a:xfrm>
            <a:off x="1931067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仍旧</a:t>
            </a:r>
            <a:endParaRPr lang="en-US" altLang="zh-CN" sz="2800" dirty="0"/>
          </a:p>
        </p:txBody>
      </p:sp>
      <p:sp>
        <p:nvSpPr>
          <p:cNvPr id="15" name="QB_6_AN.30_1#497d6a19f.blank?pid=45edb6dac&amp;color=0,0,0&amp;vpa=15&amp;vtp=1&amp;bbb=1"/>
          <p:cNvSpPr/>
          <p:nvPr/>
        </p:nvSpPr>
        <p:spPr>
          <a:xfrm>
            <a:off x="2375567" y="43220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使唤</a:t>
            </a:r>
            <a:endParaRPr lang="en-US" altLang="zh-CN" sz="2800" dirty="0"/>
          </a:p>
        </p:txBody>
      </p:sp>
      <p:sp>
        <p:nvSpPr>
          <p:cNvPr id="17" name="QB_6_AN.32_1#497d6a19f.blank?pid=45edb6dac&amp;color=0,0,0&amp;vpa=16&amp;vtp=1"/>
          <p:cNvSpPr/>
          <p:nvPr/>
        </p:nvSpPr>
        <p:spPr>
          <a:xfrm>
            <a:off x="2019967" y="4948809"/>
            <a:ext cx="615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_1#772498aba?pid=45edb6dac&amp;color=0,0,0&amp;vtp=1&amp;bt=1&amp;bbb=1&amp;h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白公姥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⑲.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⑳.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㉑.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㉒.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㉓.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㉔.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34_1#772498aba.blank?pid=45edb6dac&amp;color=0,0,0&amp;vpa=17&amp;vtp=1&amp;bbb=1&amp;hb=1"/>
          <p:cNvSpPr/>
          <p:nvPr/>
        </p:nvSpPr>
        <p:spPr>
          <a:xfrm>
            <a:off x="612648" y="435864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禀告婆婆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。白，告诉、禀告。公姥，公公和婆婆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是偏义复词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，单指婆婆</a:t>
            </a:r>
            <a:endParaRPr lang="en-US" altLang="zh-CN" sz="2800" dirty="0"/>
          </a:p>
        </p:txBody>
      </p:sp>
      <p:sp>
        <p:nvSpPr>
          <p:cNvPr id="5" name="QB_6_AN.36_1#772498aba.blank?pid=45edb6dac&amp;color=0,0,0&amp;vpa=18&amp;vtp=1&amp;bbb=1"/>
          <p:cNvSpPr/>
          <p:nvPr/>
        </p:nvSpPr>
        <p:spPr>
          <a:xfrm>
            <a:off x="20199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禀告</a:t>
            </a:r>
            <a:endParaRPr lang="en-US" altLang="zh-CN" sz="2800" dirty="0"/>
          </a:p>
        </p:txBody>
      </p:sp>
      <p:sp>
        <p:nvSpPr>
          <p:cNvPr id="7" name="QB_6_AN.38_1#772498aba.blank?pid=45edb6dac&amp;color=0,0,0&amp;vpa=19&amp;vtp=1&amp;bbb=1"/>
          <p:cNvSpPr/>
          <p:nvPr/>
        </p:nvSpPr>
        <p:spPr>
          <a:xfrm>
            <a:off x="2362867" y="2378964"/>
            <a:ext cx="8116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成婚。古代婚礼，成婚之夕，男女共髻束发，故称</a:t>
            </a:r>
            <a:endParaRPr lang="en-US" altLang="zh-CN" sz="2800" dirty="0"/>
          </a:p>
        </p:txBody>
      </p:sp>
      <p:sp>
        <p:nvSpPr>
          <p:cNvPr id="9" name="QB_6_AN.40_1#772498aba.blank?pid=45edb6dac&amp;color=0,0,0&amp;vpa=20&amp;vtp=1&amp;bbb=1"/>
          <p:cNvSpPr/>
          <p:nvPr/>
        </p:nvSpPr>
        <p:spPr>
          <a:xfrm>
            <a:off x="2019967" y="30266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助词，无实义</a:t>
            </a:r>
            <a:endParaRPr lang="en-US" altLang="zh-CN" sz="2800" dirty="0"/>
          </a:p>
        </p:txBody>
      </p:sp>
      <p:sp>
        <p:nvSpPr>
          <p:cNvPr id="11" name="QB_6_AN.42_1#772498aba.blank?pid=45edb6dac&amp;color=0,0,0&amp;vpa=21&amp;vtp=1&amp;bbb=1"/>
          <p:cNvSpPr/>
          <p:nvPr/>
        </p:nvSpPr>
        <p:spPr>
          <a:xfrm>
            <a:off x="2312067" y="36743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谁能料到</a:t>
            </a:r>
            <a:endParaRPr lang="en-US" altLang="zh-CN" sz="2800" dirty="0"/>
          </a:p>
        </p:txBody>
      </p:sp>
      <p:sp>
        <p:nvSpPr>
          <p:cNvPr id="13" name="QB_6_AN.44_1#772498aba.blank?pid=45edb6dac&amp;color=0,0,0&amp;vpa=22&amp;vtp=1&amp;bbb=1"/>
          <p:cNvSpPr/>
          <p:nvPr/>
        </p:nvSpPr>
        <p:spPr>
          <a:xfrm>
            <a:off x="1943767" y="4322064"/>
            <a:ext cx="56149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看重，优待。这里是“满意”的意思</a:t>
            </a:r>
            <a:endParaRPr lang="en-US" altLang="zh-CN" sz="2800" dirty="0"/>
          </a:p>
        </p:txBody>
      </p:sp>
      <p:sp>
        <p:nvSpPr>
          <p:cNvPr id="15" name="QB_6_AN.46_1#772498aba.blank?pid=45edb6dac&amp;color=0,0,0&amp;vpa=23&amp;vtp=1&amp;bbb=1"/>
          <p:cNvSpPr/>
          <p:nvPr/>
        </p:nvSpPr>
        <p:spPr>
          <a:xfrm>
            <a:off x="23120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愚拙</a:t>
            </a:r>
            <a:endParaRPr lang="en-US" altLang="zh-CN" sz="2800" dirty="0"/>
          </a:p>
        </p:txBody>
      </p:sp>
      <p:sp>
        <p:nvSpPr>
          <p:cNvPr id="17" name="QB_6_AN.48_1#772498aba.blank?pid=45edb6dac&amp;color=0,0,0&amp;vpa=24&amp;vtp=1&amp;bbb=1"/>
          <p:cNvSpPr/>
          <p:nvPr/>
        </p:nvSpPr>
        <p:spPr>
          <a:xfrm>
            <a:off x="1956467" y="5596509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心中，心里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9_1#dd8d89e4b?pid=45edb6dac&amp;color=0,0,0&amp;vtp=1&amp;bt=1&amp;bbb=1"/>
          <p:cNvSpPr/>
          <p:nvPr/>
        </p:nvSpPr>
        <p:spPr>
          <a:xfrm>
            <a:off x="612648" y="466344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㉕.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自由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㉖.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㉗</a:t>
            </a:r>
            <a:r>
              <a:rPr kumimoji="0" lang="en-US" altLang="zh-CN" sz="2800" b="1" i="0" u="none" strike="noStrike" kern="1200" cap="none" spc="-5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秦罗敷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-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㉘.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可怜体无比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㉙.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伏惟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㉚.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㉛.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槌床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㉜.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50_1#dd8d89e4b.blank?pid=45edb6dac&amp;color=0,0,0&amp;vpa=25&amp;vtp=1&amp;bbb=1"/>
          <p:cNvSpPr/>
          <p:nvPr/>
        </p:nvSpPr>
        <p:spPr>
          <a:xfrm>
            <a:off x="2312067" y="4358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自作主张</a:t>
            </a:r>
            <a:endParaRPr lang="en-US" altLang="zh-CN" sz="2800" dirty="0"/>
          </a:p>
        </p:txBody>
      </p:sp>
      <p:sp>
        <p:nvSpPr>
          <p:cNvPr id="5" name="QB_6_AN.52_1#dd8d89e4b.blank?pid=45edb6dac&amp;color=0,0,0&amp;vpa=26&amp;vtp=1&amp;bbb=1"/>
          <p:cNvSpPr/>
          <p:nvPr/>
        </p:nvSpPr>
        <p:spPr>
          <a:xfrm>
            <a:off x="2312067" y="10835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泛指邻近人家</a:t>
            </a:r>
            <a:endParaRPr lang="en-US" altLang="zh-CN" sz="2800" dirty="0"/>
          </a:p>
        </p:txBody>
      </p:sp>
      <p:sp>
        <p:nvSpPr>
          <p:cNvPr id="7" name="QB_6_AN.54_1#dd8d89e4b.blank?pid=45edb6dac&amp;color=0,0,0&amp;vpa=27&amp;vtp=1&amp;bbb=1"/>
          <p:cNvSpPr/>
          <p:nvPr/>
        </p:nvSpPr>
        <p:spPr>
          <a:xfrm>
            <a:off x="612648" y="1731264"/>
            <a:ext cx="10963656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2178050"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古诗中常用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“秦”作为美女的姓，常用“罗敷”作为美女的名</a:t>
            </a:r>
            <a:endParaRPr lang="en-US" altLang="zh-CN" sz="2800" dirty="0"/>
          </a:p>
        </p:txBody>
      </p:sp>
      <p:sp>
        <p:nvSpPr>
          <p:cNvPr id="9" name="QB_6_AN.56_1#dd8d89e4b.blank?pid=45edb6dac&amp;color=0,0,0&amp;vpa=28&amp;vtp=1&amp;bbb=1"/>
          <p:cNvSpPr/>
          <p:nvPr/>
        </p:nvSpPr>
        <p:spPr>
          <a:xfrm>
            <a:off x="3378866" y="23789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姿态可爱无比</a:t>
            </a:r>
            <a:endParaRPr lang="en-US" altLang="zh-CN" sz="2800" dirty="0"/>
          </a:p>
        </p:txBody>
      </p:sp>
      <p:sp>
        <p:nvSpPr>
          <p:cNvPr id="11" name="QB_6_AN.58_1#dd8d89e4b.blank?pid=45edb6dac&amp;color=0,0,0&amp;vpa=29&amp;vtp=1&amp;bbb=1"/>
          <p:cNvSpPr/>
          <p:nvPr/>
        </p:nvSpPr>
        <p:spPr>
          <a:xfrm>
            <a:off x="2299367" y="3026664"/>
            <a:ext cx="7759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古时晚辈对长辈或下对上说话时表示恭敬的用语</a:t>
            </a:r>
            <a:endParaRPr lang="en-US" altLang="zh-CN" sz="2800" dirty="0"/>
          </a:p>
        </p:txBody>
      </p:sp>
      <p:sp>
        <p:nvSpPr>
          <p:cNvPr id="13" name="QB_6_AN.60_1#dd8d89e4b.blank?pid=45edb6dac&amp;color=0,0,0&amp;vpa=30&amp;vtp=1"/>
          <p:cNvSpPr/>
          <p:nvPr/>
        </p:nvSpPr>
        <p:spPr>
          <a:xfrm>
            <a:off x="1956467" y="3674364"/>
            <a:ext cx="615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娶</a:t>
            </a:r>
            <a:endParaRPr lang="en-US" altLang="zh-CN" sz="2800" dirty="0"/>
          </a:p>
        </p:txBody>
      </p:sp>
      <p:sp>
        <p:nvSpPr>
          <p:cNvPr id="15" name="QB_6_AN.62_1#dd8d89e4b.blank?pid=45edb6dac&amp;color=0,0,0&amp;vpa=31&amp;vtp=1&amp;bbb=1"/>
          <p:cNvSpPr/>
          <p:nvPr/>
        </p:nvSpPr>
        <p:spPr>
          <a:xfrm>
            <a:off x="2312067" y="4322064"/>
            <a:ext cx="4545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拍击着座位。床，古代坐具</a:t>
            </a:r>
            <a:endParaRPr lang="en-US" altLang="zh-CN" sz="2800" dirty="0"/>
          </a:p>
        </p:txBody>
      </p:sp>
      <p:sp>
        <p:nvSpPr>
          <p:cNvPr id="17" name="QB_6_AN.64_1#dd8d89e4b.blank?pid=45edb6dac&amp;color=0,0,0&amp;vpa=32&amp;vtp=1&amp;bbb=1"/>
          <p:cNvSpPr/>
          <p:nvPr/>
        </p:nvSpPr>
        <p:spPr>
          <a:xfrm>
            <a:off x="2312067" y="4948809"/>
            <a:ext cx="45434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当不，这里是“决不”的意思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5_1#7a7a55b3f?pid=45edb6dac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㉝.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㉞.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举言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㉟.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㊱.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㊲.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报府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㊳.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下心意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㊴.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纷纭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㊵.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初阳岁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㊶.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66_1#7a7a55b3f.blank?pid=45edb6dac&amp;color=0,0,0&amp;vpa=33&amp;vtp=1&amp;bbb=1"/>
          <p:cNvSpPr/>
          <p:nvPr/>
        </p:nvSpPr>
        <p:spPr>
          <a:xfrm>
            <a:off x="1943767" y="435864"/>
            <a:ext cx="52593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表示一方对另一方的行为、态度</a:t>
            </a:r>
            <a:endParaRPr lang="en-US" altLang="zh-CN" sz="2800" dirty="0"/>
          </a:p>
        </p:txBody>
      </p:sp>
      <p:sp>
        <p:nvSpPr>
          <p:cNvPr id="5" name="QB_6_AN.68_1#7a7a55b3f.blank?pid=45edb6dac&amp;color=0,0,0&amp;vpa=34&amp;vtp=1&amp;bbb=1"/>
          <p:cNvSpPr/>
          <p:nvPr/>
        </p:nvSpPr>
        <p:spPr>
          <a:xfrm>
            <a:off x="2312067" y="10835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开口讲话</a:t>
            </a:r>
            <a:endParaRPr lang="en-US" altLang="zh-CN" sz="2800" dirty="0"/>
          </a:p>
        </p:txBody>
      </p:sp>
      <p:sp>
        <p:nvSpPr>
          <p:cNvPr id="7" name="QB_6_AN.70_1#7a7a55b3f.blank?pid=45edb6dac&amp;color=0,0,0&amp;vpa=35&amp;vtp=1&amp;bbb=1"/>
          <p:cNvSpPr/>
          <p:nvPr/>
        </p:nvSpPr>
        <p:spPr>
          <a:xfrm>
            <a:off x="2312067" y="17312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这里指妻子</a:t>
            </a:r>
            <a:endParaRPr lang="en-US" altLang="zh-CN" sz="2800" dirty="0"/>
          </a:p>
        </p:txBody>
      </p:sp>
      <p:sp>
        <p:nvSpPr>
          <p:cNvPr id="9" name="QB_6_AN.72_1#7a7a55b3f.blank?pid=45edb6dac&amp;color=0,0,0&amp;vpa=36&amp;vtp=1&amp;bbb=1"/>
          <p:cNvSpPr/>
          <p:nvPr/>
        </p:nvSpPr>
        <p:spPr>
          <a:xfrm>
            <a:off x="1943767" y="2378964"/>
            <a:ext cx="7759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古代表示亲热的称呼，这里是丈夫对妻子的爱称</a:t>
            </a:r>
            <a:endParaRPr lang="en-US" altLang="zh-CN" sz="2800" dirty="0"/>
          </a:p>
        </p:txBody>
      </p:sp>
      <p:sp>
        <p:nvSpPr>
          <p:cNvPr id="11" name="QB_6_AN.74_1#7a7a55b3f.blank?pid=45edb6dac&amp;color=0,0,0&amp;vpa=37&amp;vtp=1&amp;bbb=1"/>
          <p:cNvSpPr/>
          <p:nvPr/>
        </p:nvSpPr>
        <p:spPr>
          <a:xfrm>
            <a:off x="2299367" y="3026664"/>
            <a:ext cx="52593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赴府，指到庐江太守府里去办事</a:t>
            </a:r>
            <a:endParaRPr lang="en-US" altLang="zh-CN" sz="2800" dirty="0"/>
          </a:p>
        </p:txBody>
      </p:sp>
      <p:sp>
        <p:nvSpPr>
          <p:cNvPr id="13" name="QB_6_AN.76_1#7a7a55b3f.blank?pid=45edb6dac&amp;color=0,0,0&amp;vpa=38&amp;vtp=1&amp;bbb=1"/>
          <p:cNvSpPr/>
          <p:nvPr/>
        </p:nvSpPr>
        <p:spPr>
          <a:xfrm>
            <a:off x="2667667" y="3674364"/>
            <a:ext cx="41878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低心下气，意思是受委屈</a:t>
            </a:r>
            <a:endParaRPr lang="en-US" altLang="zh-CN" sz="2800" dirty="0"/>
          </a:p>
        </p:txBody>
      </p:sp>
      <p:sp>
        <p:nvSpPr>
          <p:cNvPr id="15" name="QB_6_AN.78_1#7a7a55b3f.blank?pid=45edb6dac&amp;color=0,0,0&amp;vpa=39&amp;vtp=1&amp;bbb=1"/>
          <p:cNvSpPr/>
          <p:nvPr/>
        </p:nvSpPr>
        <p:spPr>
          <a:xfrm>
            <a:off x="2312067" y="43220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凌乱</a:t>
            </a:r>
            <a:endParaRPr lang="en-US" altLang="zh-CN" sz="2800" dirty="0"/>
          </a:p>
        </p:txBody>
      </p:sp>
      <p:sp>
        <p:nvSpPr>
          <p:cNvPr id="17" name="QB_6_AN.80_1#7a7a55b3f.blank?pid=45edb6dac&amp;color=0,0,0&amp;vpa=40&amp;vtp=1&amp;bbb=1"/>
          <p:cNvSpPr/>
          <p:nvPr/>
        </p:nvSpPr>
        <p:spPr>
          <a:xfrm>
            <a:off x="2654967" y="4969764"/>
            <a:ext cx="52593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冬至以后，立春以前的一段时间</a:t>
            </a:r>
            <a:endParaRPr lang="en-US" altLang="zh-CN" sz="2800" dirty="0"/>
          </a:p>
        </p:txBody>
      </p:sp>
      <p:sp>
        <p:nvSpPr>
          <p:cNvPr id="19" name="QB_6_AN.82_1#7a7a55b3f.blank?pid=45edb6dac&amp;color=0,0,0&amp;vpa=41&amp;vtp=1&amp;bbb=1"/>
          <p:cNvSpPr/>
          <p:nvPr/>
        </p:nvSpPr>
        <p:spPr>
          <a:xfrm>
            <a:off x="1956467" y="55965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辞别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8f76c780.fixed?pid=cb6f3bd48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4000" dirty="0"/>
          </a:p>
        </p:txBody>
      </p:sp>
      <p:sp>
        <p:nvSpPr>
          <p:cNvPr id="3" name="C_3#88f76c780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3_1#8ec299483?pid=45edb6dac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㊷.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奉事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㊸.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㊹.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㊺.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伶俜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㊻.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㊼.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谓言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㊽.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卒大恩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㊾.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绣腰襦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㊿.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葳蕤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84_1#8ec299483.blank?pid=45edb6dac&amp;color=0,0,0&amp;vpa=42&amp;vtp=1&amp;bbb=1"/>
          <p:cNvSpPr/>
          <p:nvPr/>
        </p:nvSpPr>
        <p:spPr>
          <a:xfrm>
            <a:off x="2312067" y="4358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行事</a:t>
            </a:r>
            <a:endParaRPr lang="en-US" altLang="zh-CN" sz="2800" dirty="0"/>
          </a:p>
        </p:txBody>
      </p:sp>
      <p:sp>
        <p:nvSpPr>
          <p:cNvPr id="5" name="QB_6_AN.86_1#8ec299483.blank?pid=45edb6dac&amp;color=0,0,0&amp;vpa=43&amp;vtp=1&amp;bbb=1"/>
          <p:cNvSpPr/>
          <p:nvPr/>
        </p:nvSpPr>
        <p:spPr>
          <a:xfrm>
            <a:off x="2312067" y="10835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行动</a:t>
            </a:r>
            <a:endParaRPr lang="en-US" altLang="zh-CN" sz="2800" dirty="0"/>
          </a:p>
        </p:txBody>
      </p:sp>
      <p:sp>
        <p:nvSpPr>
          <p:cNvPr id="7" name="QB_6_AN.88_1#8ec299483.blank?pid=45edb6dac&amp;color=0,0,0&amp;vpa=44&amp;vtp=1&amp;bbb=1"/>
          <p:cNvSpPr/>
          <p:nvPr/>
        </p:nvSpPr>
        <p:spPr>
          <a:xfrm>
            <a:off x="2299367" y="1731264"/>
            <a:ext cx="6688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劳作和休息，这里是偏义复词，单指劳作</a:t>
            </a:r>
            <a:endParaRPr lang="en-US" altLang="zh-CN" sz="2800" dirty="0"/>
          </a:p>
        </p:txBody>
      </p:sp>
      <p:sp>
        <p:nvSpPr>
          <p:cNvPr id="9" name="QB_6_AN.90_1#8ec299483.blank?pid=45edb6dac&amp;color=0,0,0&amp;vpa=45&amp;vtp=1&amp;bbb=1"/>
          <p:cNvSpPr/>
          <p:nvPr/>
        </p:nvSpPr>
        <p:spPr>
          <a:xfrm>
            <a:off x="2312067" y="23789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孤单的样子</a:t>
            </a:r>
            <a:endParaRPr lang="en-US" altLang="zh-CN" sz="2800" dirty="0"/>
          </a:p>
        </p:txBody>
      </p:sp>
      <p:sp>
        <p:nvSpPr>
          <p:cNvPr id="11" name="QB_6_AN.92_1#8ec299483.blank?pid=45edb6dac&amp;color=0,0,0&amp;vpa=46&amp;vtp=1&amp;bbb=1"/>
          <p:cNvSpPr/>
          <p:nvPr/>
        </p:nvSpPr>
        <p:spPr>
          <a:xfrm>
            <a:off x="1956467" y="30266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缠绕、牵缠</a:t>
            </a:r>
            <a:endParaRPr lang="en-US" altLang="zh-CN" sz="2800" dirty="0"/>
          </a:p>
        </p:txBody>
      </p:sp>
      <p:sp>
        <p:nvSpPr>
          <p:cNvPr id="13" name="QB_6_AN.94_1#8ec299483.blank?pid=45edb6dac&amp;color=0,0,0&amp;vpa=47&amp;vtp=1&amp;bbb=1"/>
          <p:cNvSpPr/>
          <p:nvPr/>
        </p:nvSpPr>
        <p:spPr>
          <a:xfrm>
            <a:off x="2312067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以为</a:t>
            </a:r>
            <a:endParaRPr lang="en-US" altLang="zh-CN" sz="2800" dirty="0"/>
          </a:p>
        </p:txBody>
      </p:sp>
      <p:sp>
        <p:nvSpPr>
          <p:cNvPr id="15" name="QB_6_AN.96_1#8ec299483.blank?pid=45edb6dac&amp;color=0,0,0&amp;vpa=48&amp;vtp=1&amp;bbb=1"/>
          <p:cNvSpPr/>
          <p:nvPr/>
        </p:nvSpPr>
        <p:spPr>
          <a:xfrm>
            <a:off x="2667667" y="43220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意思是报答大恩</a:t>
            </a:r>
            <a:endParaRPr lang="en-US" altLang="zh-CN" sz="2800" dirty="0"/>
          </a:p>
        </p:txBody>
      </p:sp>
      <p:sp>
        <p:nvSpPr>
          <p:cNvPr id="17" name="QB_6_AN.98_1#8ec299483.blank?pid=45edb6dac&amp;color=0,0,0&amp;vpa=49&amp;vtp=1&amp;bbb=1"/>
          <p:cNvSpPr/>
          <p:nvPr/>
        </p:nvSpPr>
        <p:spPr>
          <a:xfrm>
            <a:off x="2667667" y="49697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绣花的齐腰短袄</a:t>
            </a:r>
            <a:endParaRPr lang="en-US" altLang="zh-CN" sz="2800" dirty="0"/>
          </a:p>
        </p:txBody>
      </p:sp>
      <p:sp>
        <p:nvSpPr>
          <p:cNvPr id="19" name="QB_6_AN.100_1#8ec299483.blank?pid=45edb6dac&amp;color=0,0,0&amp;vpa=50&amp;vtp=1&amp;bbb=1"/>
          <p:cNvSpPr/>
          <p:nvPr/>
        </p:nvSpPr>
        <p:spPr>
          <a:xfrm>
            <a:off x="2299367" y="5596509"/>
            <a:ext cx="8116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草木繁盛的样子，这里形容刺绣的花叶繁多而美丽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1_1#2e506c195?pid=45edb6dac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复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遗施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严妆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事事四五通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纨素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02_1#2e506c195.blank?pid=45edb6dac&amp;color=0,0,0&amp;vpa=51&amp;vtp=1&amp;bbb=1"/>
          <p:cNvSpPr/>
          <p:nvPr/>
        </p:nvSpPr>
        <p:spPr>
          <a:xfrm>
            <a:off x="1956467" y="4358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双层</a:t>
            </a:r>
            <a:endParaRPr lang="en-US" altLang="zh-CN" sz="2800" dirty="0"/>
          </a:p>
        </p:txBody>
      </p:sp>
      <p:sp>
        <p:nvSpPr>
          <p:cNvPr id="5" name="QB_6_AN.104_1#2e506c195.blank?pid=45edb6dac&amp;color=0,0,0&amp;vpa=52&amp;vtp=1&amp;bbb=1"/>
          <p:cNvSpPr/>
          <p:nvPr/>
        </p:nvSpPr>
        <p:spPr>
          <a:xfrm>
            <a:off x="1956467" y="1083564"/>
            <a:ext cx="45434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同“奁”，女子梳妆用的镜匣</a:t>
            </a:r>
            <a:endParaRPr lang="en-US" altLang="zh-CN" sz="2800" dirty="0"/>
          </a:p>
        </p:txBody>
      </p:sp>
      <p:sp>
        <p:nvSpPr>
          <p:cNvPr id="7" name="QB_6_AN.106_1#2e506c195.blank?pid=45edb6dac&amp;color=0,0,0&amp;vpa=53&amp;vtp=1&amp;bbb=1"/>
          <p:cNvSpPr/>
          <p:nvPr/>
        </p:nvSpPr>
        <p:spPr>
          <a:xfrm>
            <a:off x="2312067" y="17312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丈夫将来再娶的女子</a:t>
            </a:r>
            <a:endParaRPr lang="en-US" altLang="zh-CN" sz="2800" dirty="0"/>
          </a:p>
        </p:txBody>
      </p:sp>
      <p:sp>
        <p:nvSpPr>
          <p:cNvPr id="9" name="QB_6_AN.108_1#2e506c195.blank?pid=45edb6dac&amp;color=0,0,0&amp;vpa=54&amp;vtp=1&amp;bbb=1"/>
          <p:cNvSpPr/>
          <p:nvPr/>
        </p:nvSpPr>
        <p:spPr>
          <a:xfrm>
            <a:off x="2312067" y="23789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赠送，施与</a:t>
            </a:r>
            <a:endParaRPr lang="en-US" altLang="zh-CN" sz="2800" dirty="0"/>
          </a:p>
        </p:txBody>
      </p:sp>
      <p:sp>
        <p:nvSpPr>
          <p:cNvPr id="11" name="QB_6_AN.110_1#2e506c195.blank?pid=45edb6dac&amp;color=0,0,0&amp;vpa=55&amp;vtp=1&amp;bbb=1"/>
          <p:cNvSpPr/>
          <p:nvPr/>
        </p:nvSpPr>
        <p:spPr>
          <a:xfrm>
            <a:off x="2312067" y="30266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见面的机会</a:t>
            </a:r>
            <a:endParaRPr lang="en-US" altLang="zh-CN" sz="2800" dirty="0"/>
          </a:p>
        </p:txBody>
      </p:sp>
      <p:sp>
        <p:nvSpPr>
          <p:cNvPr id="13" name="QB_6_AN.112_1#2e506c195.blank?pid=45edb6dac&amp;color=0,0,0&amp;vpa=56&amp;vtp=1&amp;bbb=1"/>
          <p:cNvSpPr/>
          <p:nvPr/>
        </p:nvSpPr>
        <p:spPr>
          <a:xfrm>
            <a:off x="2312067" y="36743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整妆，梳妆打扮</a:t>
            </a:r>
            <a:endParaRPr lang="en-US" altLang="zh-CN" sz="2800" dirty="0"/>
          </a:p>
        </p:txBody>
      </p:sp>
      <p:sp>
        <p:nvSpPr>
          <p:cNvPr id="15" name="QB_6_AN.114_1#2e506c195.blank?pid=45edb6dac&amp;color=0,0,0&amp;vpa=57&amp;vtp=1&amp;bbb=1"/>
          <p:cNvSpPr/>
          <p:nvPr/>
        </p:nvSpPr>
        <p:spPr>
          <a:xfrm>
            <a:off x="3366166" y="4322064"/>
            <a:ext cx="56165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梳妆打扮的每件事，都反复四五遍</a:t>
            </a:r>
            <a:endParaRPr lang="en-US" altLang="zh-CN" sz="2800" dirty="0"/>
          </a:p>
        </p:txBody>
      </p:sp>
      <p:sp>
        <p:nvSpPr>
          <p:cNvPr id="17" name="QB_6_AN.116_1#2e506c195.blank?pid=45edb6dac&amp;color=0,0,0&amp;vpa=58&amp;vtp=1"/>
          <p:cNvSpPr/>
          <p:nvPr/>
        </p:nvSpPr>
        <p:spPr>
          <a:xfrm>
            <a:off x="1956467" y="4969764"/>
            <a:ext cx="615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穿</a:t>
            </a:r>
            <a:endParaRPr lang="en-US" altLang="zh-CN" sz="2800" dirty="0"/>
          </a:p>
        </p:txBody>
      </p:sp>
      <p:sp>
        <p:nvSpPr>
          <p:cNvPr id="19" name="QB_6_AN.118_1#2e506c195.blank?pid=45edb6dac&amp;color=0,0,0&amp;vpa=59&amp;vtp=1&amp;bbb=1"/>
          <p:cNvSpPr/>
          <p:nvPr/>
        </p:nvSpPr>
        <p:spPr>
          <a:xfrm>
            <a:off x="2312067" y="5596509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洁白精致的绢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9_1#5034f3e72?pid=45edb6dac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著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指如削葱根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口如含朱丹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野里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钱帛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扶将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20_1#5034f3e72.blank?pid=45edb6dac&amp;color=0,0,0&amp;vpa=60&amp;vtp=1"/>
          <p:cNvSpPr/>
          <p:nvPr/>
        </p:nvSpPr>
        <p:spPr>
          <a:xfrm>
            <a:off x="1956467" y="435864"/>
            <a:ext cx="615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戴</a:t>
            </a:r>
            <a:endParaRPr lang="en-US" altLang="zh-CN" sz="2800" dirty="0"/>
          </a:p>
        </p:txBody>
      </p:sp>
      <p:sp>
        <p:nvSpPr>
          <p:cNvPr id="5" name="QB_6_AN.122_1#5034f3e72.blank?pid=45edb6dac&amp;color=0,0,0&amp;vpa=61&amp;vtp=1&amp;bbb=1"/>
          <p:cNvSpPr/>
          <p:nvPr/>
        </p:nvSpPr>
        <p:spPr>
          <a:xfrm>
            <a:off x="1956467" y="10835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耳坠</a:t>
            </a:r>
            <a:endParaRPr lang="en-US" altLang="zh-CN" sz="2800" dirty="0"/>
          </a:p>
        </p:txBody>
      </p:sp>
      <p:sp>
        <p:nvSpPr>
          <p:cNvPr id="7" name="QB_6_AN.124_1#5034f3e72.blank?pid=45edb6dac&amp;color=0,0,0&amp;vpa=62&amp;vtp=1&amp;bbb=1"/>
          <p:cNvSpPr/>
          <p:nvPr/>
        </p:nvSpPr>
        <p:spPr>
          <a:xfrm>
            <a:off x="3378866" y="1731264"/>
            <a:ext cx="4902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手指白嫩纤细，像尖削的葱根</a:t>
            </a:r>
            <a:endParaRPr lang="en-US" altLang="zh-CN" sz="2800" dirty="0"/>
          </a:p>
        </p:txBody>
      </p:sp>
      <p:sp>
        <p:nvSpPr>
          <p:cNvPr id="9" name="QB_6_AN.126_1#5034f3e72.blank?pid=45edb6dac&amp;color=0,0,0&amp;vpa=63&amp;vtp=1&amp;bbb=1"/>
          <p:cNvSpPr/>
          <p:nvPr/>
        </p:nvSpPr>
        <p:spPr>
          <a:xfrm>
            <a:off x="3378866" y="2378964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嘴唇红润，像含着朱砂</a:t>
            </a:r>
            <a:endParaRPr lang="en-US" altLang="zh-CN" sz="2800" dirty="0"/>
          </a:p>
        </p:txBody>
      </p:sp>
      <p:sp>
        <p:nvSpPr>
          <p:cNvPr id="11" name="QB_6_AN.128_1#5034f3e72.blank?pid=45edb6dac&amp;color=0,0,0&amp;vpa=64&amp;vtp=1&amp;bbb=1"/>
          <p:cNvSpPr/>
          <p:nvPr/>
        </p:nvSpPr>
        <p:spPr>
          <a:xfrm>
            <a:off x="2312067" y="30266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从小，自小</a:t>
            </a:r>
            <a:endParaRPr lang="en-US" altLang="zh-CN" sz="2800" dirty="0"/>
          </a:p>
        </p:txBody>
      </p:sp>
      <p:sp>
        <p:nvSpPr>
          <p:cNvPr id="13" name="QB_6_AN.130_1#5034f3e72.blank?pid=45edb6dac&amp;color=0,0,0&amp;vpa=65&amp;vtp=1&amp;bbb=1"/>
          <p:cNvSpPr/>
          <p:nvPr/>
        </p:nvSpPr>
        <p:spPr>
          <a:xfrm>
            <a:off x="2312067" y="36743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乡村，乡间</a:t>
            </a:r>
            <a:endParaRPr lang="en-US" altLang="zh-CN" sz="2800" dirty="0"/>
          </a:p>
        </p:txBody>
      </p:sp>
      <p:sp>
        <p:nvSpPr>
          <p:cNvPr id="15" name="QB_6_AN.132_1#5034f3e72.blank?pid=45edb6dac&amp;color=0,0,0&amp;vpa=66&amp;vtp=1&amp;bbb=1"/>
          <p:cNvSpPr/>
          <p:nvPr/>
        </p:nvSpPr>
        <p:spPr>
          <a:xfrm>
            <a:off x="2312067" y="4322064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金钱和丝织品，指聘礼</a:t>
            </a:r>
            <a:endParaRPr lang="en-US" altLang="zh-CN" sz="2800" dirty="0"/>
          </a:p>
        </p:txBody>
      </p:sp>
      <p:sp>
        <p:nvSpPr>
          <p:cNvPr id="17" name="QB_6_AN.134_1#5034f3e72.blank?pid=45edb6dac&amp;color=0,0,0&amp;vpa=67&amp;vtp=1&amp;bbb=1"/>
          <p:cNvSpPr/>
          <p:nvPr/>
        </p:nvSpPr>
        <p:spPr>
          <a:xfrm>
            <a:off x="19564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退下</a:t>
            </a:r>
            <a:endParaRPr lang="en-US" altLang="zh-CN" sz="2800" dirty="0"/>
          </a:p>
        </p:txBody>
      </p:sp>
      <p:sp>
        <p:nvSpPr>
          <p:cNvPr id="19" name="QB_6_AN.136_1#5034f3e72.blank?pid=45edb6dac&amp;color=0,0,0&amp;vpa=68&amp;vtp=1&amp;bbb=1"/>
          <p:cNvSpPr/>
          <p:nvPr/>
        </p:nvSpPr>
        <p:spPr>
          <a:xfrm>
            <a:off x="2312067" y="5596509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扶持，扶养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7_1#d5a034be9?pid=45edb6dac&amp;color=0,0,0&amp;vtp=1&amp;bt=1&amp;bbb=1"/>
          <p:cNvSpPr/>
          <p:nvPr/>
        </p:nvSpPr>
        <p:spPr>
          <a:xfrm>
            <a:off x="612648" y="466344"/>
            <a:ext cx="11104563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隐隐何甸甸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见录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磐石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蒲苇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父兄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38_1#d5a034be9.blank?pid=45edb6dac&amp;color=0,0,0&amp;vpa=69&amp;vtp=1&amp;bbb=1"/>
          <p:cNvSpPr/>
          <p:nvPr/>
        </p:nvSpPr>
        <p:spPr>
          <a:xfrm>
            <a:off x="3366166" y="435864"/>
            <a:ext cx="7759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隐隐、甸甸，都是模拟车声。何，助词，无实义</a:t>
            </a:r>
            <a:endParaRPr lang="en-US" altLang="zh-CN" sz="2800" dirty="0"/>
          </a:p>
        </p:txBody>
      </p:sp>
      <p:sp>
        <p:nvSpPr>
          <p:cNvPr id="5" name="QB_6_AN.140_1#d5a034be9.blank?pid=45edb6dac&amp;color=0,0,0&amp;vpa=70&amp;vtp=1&amp;bbb=1"/>
          <p:cNvSpPr/>
          <p:nvPr/>
        </p:nvSpPr>
        <p:spPr>
          <a:xfrm>
            <a:off x="1956467" y="1083564"/>
            <a:ext cx="4902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别离，这里是断绝关系的意思</a:t>
            </a:r>
            <a:endParaRPr lang="en-US" altLang="zh-CN" sz="2800" dirty="0"/>
          </a:p>
        </p:txBody>
      </p:sp>
      <p:sp>
        <p:nvSpPr>
          <p:cNvPr id="7" name="QB_6_AN.142_1#d5a034be9.blank?pid=45edb6dac&amp;color=0,0,0&amp;vpa=71&amp;vtp=1&amp;bbb=1"/>
          <p:cNvSpPr/>
          <p:nvPr/>
        </p:nvSpPr>
        <p:spPr>
          <a:xfrm>
            <a:off x="2312067" y="17312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情意深挚</a:t>
            </a:r>
            <a:endParaRPr lang="en-US" altLang="zh-CN" sz="2800" dirty="0"/>
          </a:p>
        </p:txBody>
      </p:sp>
      <p:sp>
        <p:nvSpPr>
          <p:cNvPr id="9" name="QB_6_AN.144_1#d5a034be9.blank?pid=45edb6dac&amp;color=0,0,0&amp;vpa=72&amp;vtp=1&amp;bbb=1"/>
          <p:cNvSpPr/>
          <p:nvPr/>
        </p:nvSpPr>
        <p:spPr>
          <a:xfrm>
            <a:off x="2299367" y="2378964"/>
            <a:ext cx="91868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记着我。“见”用在动词前，表示对自己怎么样。录，收留</a:t>
            </a:r>
            <a:endParaRPr lang="en-US" altLang="zh-CN" sz="2800" dirty="0"/>
          </a:p>
        </p:txBody>
      </p:sp>
      <p:sp>
        <p:nvSpPr>
          <p:cNvPr id="11" name="QB_6_AN.146_1#d5a034be9.blank?pid=45edb6dac&amp;color=0,0,0&amp;vpa=73&amp;vtp=1&amp;bbb=1"/>
          <p:cNvSpPr/>
          <p:nvPr/>
        </p:nvSpPr>
        <p:spPr>
          <a:xfrm>
            <a:off x="2312067" y="30266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厚而大的石头</a:t>
            </a:r>
            <a:endParaRPr lang="en-US" altLang="zh-CN" sz="2800" dirty="0"/>
          </a:p>
        </p:txBody>
      </p:sp>
      <p:sp>
        <p:nvSpPr>
          <p:cNvPr id="13" name="QB_6_AN.148_1#d5a034be9.blank?pid=45edb6dac&amp;color=0,0,0&amp;vpa=74&amp;vtp=1&amp;bbb=1"/>
          <p:cNvSpPr/>
          <p:nvPr/>
        </p:nvSpPr>
        <p:spPr>
          <a:xfrm>
            <a:off x="2312067" y="36743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香蒲和芦苇</a:t>
            </a:r>
            <a:endParaRPr lang="en-US" altLang="zh-CN" sz="2800" dirty="0"/>
          </a:p>
        </p:txBody>
      </p:sp>
      <p:sp>
        <p:nvSpPr>
          <p:cNvPr id="15" name="QB_6_AN.150_1#d5a034be9.blank?pid=45edb6dac&amp;color=0,0,0&amp;vpa=75&amp;vtp=1&amp;bbb=1"/>
          <p:cNvSpPr/>
          <p:nvPr/>
        </p:nvSpPr>
        <p:spPr>
          <a:xfrm>
            <a:off x="1956467" y="4322064"/>
            <a:ext cx="24003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同“韧”，坚韧</a:t>
            </a:r>
            <a:endParaRPr lang="en-US" altLang="zh-CN" sz="2800" dirty="0"/>
          </a:p>
        </p:txBody>
      </p:sp>
      <p:sp>
        <p:nvSpPr>
          <p:cNvPr id="17" name="QB_6_AN.152_1#d5a034be9.blank?pid=45edb6dac&amp;color=0,0,0&amp;vpa=76&amp;vtp=1&amp;bbb=1"/>
          <p:cNvSpPr/>
          <p:nvPr/>
        </p:nvSpPr>
        <p:spPr>
          <a:xfrm>
            <a:off x="2312067" y="4948809"/>
            <a:ext cx="4187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偏义复词，这里单指哥哥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3_1#c110c0bb5?pid=45edb6dac&amp;color=0,0,0&amp;vtp=1&amp;bt=1&amp;bbb=1"/>
          <p:cNvSpPr/>
          <p:nvPr/>
        </p:nvSpPr>
        <p:spPr>
          <a:xfrm>
            <a:off x="612648" y="466344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逆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劳劳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颜仪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拊掌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54_1#c110c0bb5.blank?pid=45edb6dac&amp;color=0,0,0&amp;vpa=77&amp;vtp=1&amp;bbb=1"/>
          <p:cNvSpPr/>
          <p:nvPr/>
        </p:nvSpPr>
        <p:spPr>
          <a:xfrm>
            <a:off x="1956467" y="4358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预料、想到将来</a:t>
            </a:r>
            <a:endParaRPr lang="en-US" altLang="zh-CN" sz="2800" dirty="0"/>
          </a:p>
        </p:txBody>
      </p:sp>
      <p:sp>
        <p:nvSpPr>
          <p:cNvPr id="5" name="QB_6_AN.156_1#c110c0bb5.blank?pid=45edb6dac&amp;color=0,0,0&amp;vpa=78&amp;vtp=1&amp;bbb=1"/>
          <p:cNvSpPr/>
          <p:nvPr/>
        </p:nvSpPr>
        <p:spPr>
          <a:xfrm>
            <a:off x="2312067" y="10835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忧愁伤感的样子</a:t>
            </a:r>
            <a:endParaRPr lang="en-US" altLang="zh-CN" sz="2800" dirty="0"/>
          </a:p>
        </p:txBody>
      </p:sp>
      <p:sp>
        <p:nvSpPr>
          <p:cNvPr id="7" name="QB_6_AN.158_1#c110c0bb5.blank?pid=45edb6dac&amp;color=0,0,0&amp;vpa=79&amp;vtp=1&amp;bbb=1"/>
          <p:cNvSpPr/>
          <p:nvPr/>
        </p:nvSpPr>
        <p:spPr>
          <a:xfrm>
            <a:off x="23120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脸面</a:t>
            </a:r>
            <a:endParaRPr lang="en-US" altLang="zh-CN" sz="2800" dirty="0"/>
          </a:p>
        </p:txBody>
      </p:sp>
      <p:sp>
        <p:nvSpPr>
          <p:cNvPr id="9" name="QB_6_AN.160_1#c110c0bb5.blank?pid=45edb6dac&amp;color=0,0,0&amp;vpa=80&amp;vtp=1&amp;bbb=1"/>
          <p:cNvSpPr/>
          <p:nvPr/>
        </p:nvSpPr>
        <p:spPr>
          <a:xfrm>
            <a:off x="2312067" y="2358009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拍手。这里表示惊异</a:t>
            </a:r>
            <a:endParaRPr lang="en-US" altLang="zh-CN" sz="2800" dirty="0"/>
          </a:p>
        </p:txBody>
      </p:sp>
      <p:sp>
        <p:nvSpPr>
          <p:cNvPr id="10" name="QB_6_BD.161_1#18f1d62f4?pid=45edb6dac&amp;color=0,0,0&amp;vtp=1&amp;bbb=1&amp;hb=1"/>
          <p:cNvSpPr/>
          <p:nvPr/>
        </p:nvSpPr>
        <p:spPr>
          <a:xfrm>
            <a:off x="612648" y="303218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不图子自归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6_AN.162_1#18f1d62f4.blank?pid=45edb6dac&amp;color=0,0,0&amp;vpa=81&amp;vtp=1&amp;bbb=1&amp;hb=1"/>
          <p:cNvSpPr/>
          <p:nvPr/>
        </p:nvSpPr>
        <p:spPr>
          <a:xfrm>
            <a:off x="612648" y="3001708"/>
            <a:ext cx="10963656" cy="18490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想不到你自己回来了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。意思是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，没料到女儿竟被驱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遣回家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。古代女子出嫁以后，一定要得到婆家的同意后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，娘家派人来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，才能回娘家</a:t>
            </a:r>
            <a:endParaRPr lang="en-US" altLang="zh-CN" sz="2800" dirty="0"/>
          </a:p>
        </p:txBody>
      </p:sp>
      <p:sp>
        <p:nvSpPr>
          <p:cNvPr id="12" name="QB_6_BD.163_1#1b0f2ebdd?pid=45edb6dac&amp;color=0,0,0&amp;vtp=1&amp;bbb=1"/>
          <p:cNvSpPr/>
          <p:nvPr/>
        </p:nvSpPr>
        <p:spPr>
          <a:xfrm>
            <a:off x="612648" y="496258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誓违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悲摧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6_AN.164_1#1b0f2ebdd.blank?pid=45edb6dac&amp;color=0,0,0&amp;vpa=82&amp;vtp=1&amp;bbb=1"/>
          <p:cNvSpPr/>
          <p:nvPr/>
        </p:nvSpPr>
        <p:spPr>
          <a:xfrm>
            <a:off x="2312067" y="4932108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过失，过错</a:t>
            </a:r>
            <a:endParaRPr lang="en-US" altLang="zh-CN" sz="2800" dirty="0"/>
          </a:p>
        </p:txBody>
      </p:sp>
      <p:sp>
        <p:nvSpPr>
          <p:cNvPr id="15" name="QB_6_AN.166_1#1b0f2ebdd.blank?pid=45edb6dac&amp;color=0,0,0&amp;vpa=83&amp;vtp=1&amp;bbb=1"/>
          <p:cNvSpPr/>
          <p:nvPr/>
        </p:nvSpPr>
        <p:spPr>
          <a:xfrm>
            <a:off x="2312067" y="5558853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悲痛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7_1#0bb1cc694?pid=45edb6dac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第三郎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窈窕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丁宁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断来信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徐徐更谓之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68_1#0bb1cc694.blank?pid=45edb6dac&amp;color=0,0,0&amp;vpa=84&amp;vtp=1&amp;bbb=1"/>
          <p:cNvSpPr/>
          <p:nvPr/>
        </p:nvSpPr>
        <p:spPr>
          <a:xfrm>
            <a:off x="2667667" y="4358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相当于三公子</a:t>
            </a:r>
            <a:endParaRPr lang="en-US" altLang="zh-CN" sz="2800" dirty="0"/>
          </a:p>
        </p:txBody>
      </p:sp>
      <p:sp>
        <p:nvSpPr>
          <p:cNvPr id="5" name="QB_6_AN.170_1#0bb1cc694.blank?pid=45edb6dac&amp;color=0,0,0&amp;vpa=85&amp;vtp=1&amp;bbb=1"/>
          <p:cNvSpPr/>
          <p:nvPr/>
        </p:nvSpPr>
        <p:spPr>
          <a:xfrm>
            <a:off x="2312067" y="10835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美好文静的样子</a:t>
            </a:r>
            <a:endParaRPr lang="en-US" altLang="zh-CN" sz="2800" dirty="0"/>
          </a:p>
        </p:txBody>
      </p:sp>
      <p:sp>
        <p:nvSpPr>
          <p:cNvPr id="7" name="QB_6_AN.172_1#0bb1cc694.blank?pid=45edb6dac&amp;color=0,0,0&amp;vpa=86&amp;vtp=1&amp;bbb=1"/>
          <p:cNvSpPr/>
          <p:nvPr/>
        </p:nvSpPr>
        <p:spPr>
          <a:xfrm>
            <a:off x="19564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美好</a:t>
            </a:r>
            <a:endParaRPr lang="en-US" altLang="zh-CN" sz="2800" dirty="0"/>
          </a:p>
        </p:txBody>
      </p:sp>
      <p:sp>
        <p:nvSpPr>
          <p:cNvPr id="9" name="QB_6_AN.174_1#0bb1cc694.blank?pid=45edb6dac&amp;color=0,0,0&amp;vpa=87&amp;vtp=1&amp;bbb=1"/>
          <p:cNvSpPr/>
          <p:nvPr/>
        </p:nvSpPr>
        <p:spPr>
          <a:xfrm>
            <a:off x="2312067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嘱咐</a:t>
            </a:r>
            <a:endParaRPr lang="en-US" altLang="zh-CN" sz="2800" dirty="0"/>
          </a:p>
        </p:txBody>
      </p:sp>
      <p:sp>
        <p:nvSpPr>
          <p:cNvPr id="11" name="QB_6_AN.176_1#0bb1cc694.blank?pid=45edb6dac&amp;color=0,0,0&amp;vpa=88&amp;vtp=1&amp;bbb=1"/>
          <p:cNvSpPr/>
          <p:nvPr/>
        </p:nvSpPr>
        <p:spPr>
          <a:xfrm>
            <a:off x="2312067" y="30266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不宜，不好</a:t>
            </a:r>
            <a:endParaRPr lang="en-US" altLang="zh-CN" sz="2800" dirty="0"/>
          </a:p>
        </p:txBody>
      </p:sp>
      <p:sp>
        <p:nvSpPr>
          <p:cNvPr id="13" name="QB_6_AN.178_1#0bb1cc694.blank?pid=45edb6dac&amp;color=0,0,0&amp;vpa=89&amp;vtp=1&amp;bbb=1"/>
          <p:cNvSpPr/>
          <p:nvPr/>
        </p:nvSpPr>
        <p:spPr>
          <a:xfrm>
            <a:off x="2667667" y="36743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回绝来做媒的人</a:t>
            </a:r>
            <a:endParaRPr lang="en-US" altLang="zh-CN" sz="2800" dirty="0"/>
          </a:p>
        </p:txBody>
      </p:sp>
      <p:sp>
        <p:nvSpPr>
          <p:cNvPr id="15" name="QB_6_AN.180_1#0bb1cc694.blank?pid=45edb6dac&amp;color=0,0,0&amp;vpa=90&amp;vtp=1&amp;bbb=1"/>
          <p:cNvSpPr/>
          <p:nvPr/>
        </p:nvSpPr>
        <p:spPr>
          <a:xfrm>
            <a:off x="3378866" y="43220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以后慢慢再谈吧</a:t>
            </a:r>
            <a:endParaRPr lang="en-US" altLang="zh-CN" sz="2800" dirty="0"/>
          </a:p>
        </p:txBody>
      </p:sp>
      <p:sp>
        <p:nvSpPr>
          <p:cNvPr id="17" name="QB_6_AN.182_1#0bb1cc694.blank?pid=45edb6dac&amp;color=0,0,0&amp;vpa=91&amp;vtp=1&amp;bbb=1"/>
          <p:cNvSpPr/>
          <p:nvPr/>
        </p:nvSpPr>
        <p:spPr>
          <a:xfrm>
            <a:off x="19564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出嫁</a:t>
            </a:r>
            <a:endParaRPr lang="en-US" altLang="zh-CN" sz="2800" dirty="0"/>
          </a:p>
        </p:txBody>
      </p:sp>
      <p:sp>
        <p:nvSpPr>
          <p:cNvPr id="19" name="QB_6_AN.184_1#0bb1cc694.blank?pid=45edb6dac&amp;color=0,0,0&amp;vpa=92&amp;vtp=1&amp;bbb=1"/>
          <p:cNvSpPr/>
          <p:nvPr/>
        </p:nvSpPr>
        <p:spPr>
          <a:xfrm>
            <a:off x="2312067" y="5596509"/>
            <a:ext cx="4187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不能胜任，意思是做不了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5_1#ff474c3ee?pid=45edb6dac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寻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承籍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宦官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娇逸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结大义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86_1#ff474c3ee.blank?pid=45edb6dac&amp;color=0,0,0&amp;vpa=93&amp;vtp=1&amp;bbb=1"/>
          <p:cNvSpPr/>
          <p:nvPr/>
        </p:nvSpPr>
        <p:spPr>
          <a:xfrm>
            <a:off x="1956467" y="4358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接着、不久</a:t>
            </a:r>
            <a:endParaRPr lang="en-US" altLang="zh-CN" sz="2800" dirty="0"/>
          </a:p>
        </p:txBody>
      </p:sp>
      <p:sp>
        <p:nvSpPr>
          <p:cNvPr id="5" name="QB_6_AN.188_1#ff474c3ee.blank?pid=45edb6dac&amp;color=0,0,0&amp;vpa=94&amp;vtp=1&amp;bbb=1"/>
          <p:cNvSpPr/>
          <p:nvPr/>
        </p:nvSpPr>
        <p:spPr>
          <a:xfrm>
            <a:off x="1956467" y="10835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郡丞，辅助太守的官</a:t>
            </a:r>
            <a:endParaRPr lang="en-US" altLang="zh-CN" sz="2800" dirty="0"/>
          </a:p>
        </p:txBody>
      </p:sp>
      <p:sp>
        <p:nvSpPr>
          <p:cNvPr id="7" name="QB_6_AN.190_1#ff474c3ee.blank?pid=45edb6dac&amp;color=0,0,0&amp;vpa=95&amp;vtp=1&amp;bbb=1"/>
          <p:cNvSpPr/>
          <p:nvPr/>
        </p:nvSpPr>
        <p:spPr>
          <a:xfrm>
            <a:off x="2312067" y="17312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承继祖辈的仕籍</a:t>
            </a:r>
            <a:endParaRPr lang="en-US" altLang="zh-CN" sz="2800" dirty="0"/>
          </a:p>
        </p:txBody>
      </p:sp>
      <p:sp>
        <p:nvSpPr>
          <p:cNvPr id="9" name="QB_6_AN.192_1#ff474c3ee.blank?pid=45edb6dac&amp;color=0,0,0&amp;vpa=96&amp;vtp=1&amp;bbb=1"/>
          <p:cNvSpPr/>
          <p:nvPr/>
        </p:nvSpPr>
        <p:spPr>
          <a:xfrm>
            <a:off x="2312067" y="23789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官宦，做官的人</a:t>
            </a:r>
            <a:endParaRPr lang="en-US" altLang="zh-CN" sz="2800" dirty="0"/>
          </a:p>
        </p:txBody>
      </p:sp>
      <p:sp>
        <p:nvSpPr>
          <p:cNvPr id="11" name="QB_6_AN.194_1#ff474c3ee.blank?pid=45edb6dac&amp;color=0,0,0&amp;vpa=97&amp;vtp=1&amp;bbb=1"/>
          <p:cNvSpPr/>
          <p:nvPr/>
        </p:nvSpPr>
        <p:spPr>
          <a:xfrm>
            <a:off x="2312067" y="30266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娇美文雅</a:t>
            </a:r>
            <a:endParaRPr lang="en-US" altLang="zh-CN" sz="2800" dirty="0"/>
          </a:p>
        </p:txBody>
      </p:sp>
      <p:sp>
        <p:nvSpPr>
          <p:cNvPr id="13" name="QB_6_AN.196_1#ff474c3ee.blank?pid=45edb6dac&amp;color=0,0,0&amp;vpa=98&amp;vtp=1&amp;bbb=1"/>
          <p:cNvSpPr/>
          <p:nvPr/>
        </p:nvSpPr>
        <p:spPr>
          <a:xfrm>
            <a:off x="2312067" y="36743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太守的下属</a:t>
            </a:r>
            <a:endParaRPr lang="en-US" altLang="zh-CN" sz="2800" dirty="0"/>
          </a:p>
        </p:txBody>
      </p:sp>
      <p:sp>
        <p:nvSpPr>
          <p:cNvPr id="15" name="QB_6_AN.198_1#ff474c3ee.blank?pid=45edb6dac&amp;color=0,0,0&amp;vpa=99&amp;vtp=1&amp;bbb=1"/>
          <p:cNvSpPr/>
          <p:nvPr/>
        </p:nvSpPr>
        <p:spPr>
          <a:xfrm>
            <a:off x="2667667" y="43220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结为婚姻</a:t>
            </a:r>
            <a:endParaRPr lang="en-US" altLang="zh-CN" sz="2800" dirty="0"/>
          </a:p>
        </p:txBody>
      </p:sp>
      <p:sp>
        <p:nvSpPr>
          <p:cNvPr id="17" name="QB_6_AN.200_1#ff474c3ee.blank?pid=45edb6dac&amp;color=0,0,0&amp;vpa=100&amp;vtp=1&amp;bbb=1"/>
          <p:cNvSpPr/>
          <p:nvPr/>
        </p:nvSpPr>
        <p:spPr>
          <a:xfrm>
            <a:off x="24898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打算</a:t>
            </a:r>
            <a:endParaRPr lang="en-US" altLang="zh-CN" sz="2800" dirty="0"/>
          </a:p>
        </p:txBody>
      </p:sp>
      <p:sp>
        <p:nvSpPr>
          <p:cNvPr id="19" name="QB_6_AN.202_1#ff474c3ee.blank?pid=45edb6dac&amp;color=0,0,0&amp;vpa=101&amp;vtp=1&amp;bbb=1"/>
          <p:cNvSpPr/>
          <p:nvPr/>
        </p:nvSpPr>
        <p:spPr>
          <a:xfrm>
            <a:off x="2489867" y="5596509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意思是欠考虑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3_1#2f9733f28?pid=45edb6dac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否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义郎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登即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04_1#2f9733f28.blank?pid=45edb6dac&amp;color=0,0,0&amp;vpa=102&amp;vtp=1&amp;bbb=1"/>
          <p:cNvSpPr/>
          <p:nvPr/>
        </p:nvSpPr>
        <p:spPr>
          <a:xfrm>
            <a:off x="2134267" y="4358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坏运气</a:t>
            </a:r>
            <a:endParaRPr lang="en-US" altLang="zh-CN" sz="2800" dirty="0"/>
          </a:p>
        </p:txBody>
      </p:sp>
      <p:sp>
        <p:nvSpPr>
          <p:cNvPr id="5" name="QB_6_AN.206_1#2f9733f28.blank?pid=45edb6dac&amp;color=0,0,0&amp;vpa=103&amp;vtp=1&amp;bbb=1"/>
          <p:cNvSpPr/>
          <p:nvPr/>
        </p:nvSpPr>
        <p:spPr>
          <a:xfrm>
            <a:off x="2134267" y="10835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好运气</a:t>
            </a:r>
            <a:endParaRPr lang="en-US" altLang="zh-CN" sz="2800" dirty="0"/>
          </a:p>
        </p:txBody>
      </p:sp>
      <p:sp>
        <p:nvSpPr>
          <p:cNvPr id="7" name="QB_6_AN.208_1#2f9733f28.blank?pid=45edb6dac&amp;color=0,0,0&amp;vpa=104&amp;vtp=1&amp;bbb=1"/>
          <p:cNvSpPr/>
          <p:nvPr/>
        </p:nvSpPr>
        <p:spPr>
          <a:xfrm>
            <a:off x="2489867" y="1731264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好郎君，指太守的儿子</a:t>
            </a:r>
            <a:endParaRPr lang="en-US" altLang="zh-CN" sz="2800" dirty="0"/>
          </a:p>
        </p:txBody>
      </p:sp>
      <p:sp>
        <p:nvSpPr>
          <p:cNvPr id="9" name="QB_6_AN.210_1#2f9733f28.blank?pid=45edb6dac&amp;color=0,0,0&amp;vpa=105&amp;vtp=1&amp;bbb=1"/>
          <p:cNvSpPr/>
          <p:nvPr/>
        </p:nvSpPr>
        <p:spPr>
          <a:xfrm>
            <a:off x="2489867" y="23789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其后、将来</a:t>
            </a:r>
            <a:endParaRPr lang="en-US" altLang="zh-CN" sz="2800" dirty="0"/>
          </a:p>
        </p:txBody>
      </p:sp>
      <p:sp>
        <p:nvSpPr>
          <p:cNvPr id="11" name="QB_6_AN.212_1#2f9733f28.blank?pid=45edb6dac&amp;color=0,0,0&amp;vpa=106&amp;vtp=1&amp;bbb=1"/>
          <p:cNvSpPr/>
          <p:nvPr/>
        </p:nvSpPr>
        <p:spPr>
          <a:xfrm>
            <a:off x="2489867" y="30266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处理、处置</a:t>
            </a:r>
            <a:endParaRPr lang="en-US" altLang="zh-CN" sz="2800" dirty="0"/>
          </a:p>
        </p:txBody>
      </p:sp>
      <p:sp>
        <p:nvSpPr>
          <p:cNvPr id="13" name="QB_6_AN.214_1#2f9733f28.blank?pid=45edb6dac&amp;color=0,0,0&amp;vpa=107&amp;vtp=1&amp;bbb=1"/>
          <p:cNvSpPr/>
          <p:nvPr/>
        </p:nvSpPr>
        <p:spPr>
          <a:xfrm>
            <a:off x="2134267" y="36743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顺从、依照</a:t>
            </a:r>
            <a:endParaRPr lang="en-US" altLang="zh-CN" sz="2800" dirty="0"/>
          </a:p>
        </p:txBody>
      </p:sp>
      <p:sp>
        <p:nvSpPr>
          <p:cNvPr id="15" name="QB_6_AN.216_1#2f9733f28.blank?pid=45edb6dac&amp;color=0,0,0&amp;vpa=108&amp;vtp=1&amp;bbb=1"/>
          <p:cNvSpPr/>
          <p:nvPr/>
        </p:nvSpPr>
        <p:spPr>
          <a:xfrm>
            <a:off x="2134267" y="43220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相约</a:t>
            </a:r>
            <a:endParaRPr lang="en-US" altLang="zh-CN" sz="2800" dirty="0"/>
          </a:p>
        </p:txBody>
      </p:sp>
      <p:sp>
        <p:nvSpPr>
          <p:cNvPr id="17" name="QB_6_AN.218_1#2f9733f28.blank?pid=45edb6dac&amp;color=0,0,0&amp;vpa=109&amp;vtp=1&amp;bbb=1"/>
          <p:cNvSpPr/>
          <p:nvPr/>
        </p:nvSpPr>
        <p:spPr>
          <a:xfrm>
            <a:off x="2134267" y="49697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他，指府吏</a:t>
            </a:r>
            <a:endParaRPr lang="en-US" altLang="zh-CN" sz="2800" dirty="0"/>
          </a:p>
        </p:txBody>
      </p:sp>
      <p:sp>
        <p:nvSpPr>
          <p:cNvPr id="19" name="QB_6_AN.220_1#2f9733f28.blank?pid=45edb6dac&amp;color=0,0,0&amp;vpa=110&amp;vtp=1&amp;bbb=1"/>
          <p:cNvSpPr/>
          <p:nvPr/>
        </p:nvSpPr>
        <p:spPr>
          <a:xfrm>
            <a:off x="2470246" y="5596509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当即，立即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1_1#3aa3cc008?pid=45edb6dac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111.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许和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诺诺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尔尔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视历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六合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良吉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22_1#3aa3cc008.blank?pid=45edb6dac&amp;color=0,0,0&amp;vpa=111&amp;vtp=1&amp;bbb=1"/>
          <p:cNvSpPr/>
          <p:nvPr/>
        </p:nvSpPr>
        <p:spPr>
          <a:xfrm>
            <a:off x="2450623" y="4358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应许</a:t>
            </a:r>
            <a:endParaRPr lang="en-US" altLang="zh-CN" sz="2800" dirty="0"/>
          </a:p>
        </p:txBody>
      </p:sp>
      <p:sp>
        <p:nvSpPr>
          <p:cNvPr id="5" name="QB_6_AN.224_1#3aa3cc008.blank?pid=45edb6dac&amp;color=0,0,0&amp;vpa=112&amp;vtp=1&amp;bbb=1"/>
          <p:cNvSpPr/>
          <p:nvPr/>
        </p:nvSpPr>
        <p:spPr>
          <a:xfrm>
            <a:off x="2470246" y="10835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应答的声音</a:t>
            </a:r>
            <a:endParaRPr lang="en-US" altLang="zh-CN" sz="2800" dirty="0"/>
          </a:p>
        </p:txBody>
      </p:sp>
      <p:sp>
        <p:nvSpPr>
          <p:cNvPr id="7" name="QB_6_AN.226_1#3aa3cc008.blank?pid=45edb6dac&amp;color=0,0,0&amp;vpa=113&amp;vtp=1&amp;bbb=1"/>
          <p:cNvSpPr/>
          <p:nvPr/>
        </p:nvSpPr>
        <p:spPr>
          <a:xfrm>
            <a:off x="2470246" y="17312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如此如此</a:t>
            </a:r>
            <a:endParaRPr lang="en-US" altLang="zh-CN" sz="2800" dirty="0"/>
          </a:p>
        </p:txBody>
      </p:sp>
      <p:sp>
        <p:nvSpPr>
          <p:cNvPr id="9" name="QB_6_AN.228_1#3aa3cc008.blank?pid=45edb6dac&amp;color=0,0,0&amp;vpa=114&amp;vtp=1&amp;bbb=1"/>
          <p:cNvSpPr/>
          <p:nvPr/>
        </p:nvSpPr>
        <p:spPr>
          <a:xfrm>
            <a:off x="2114646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府衙</a:t>
            </a:r>
            <a:endParaRPr lang="en-US" altLang="zh-CN" sz="2800" dirty="0"/>
          </a:p>
        </p:txBody>
      </p:sp>
      <p:sp>
        <p:nvSpPr>
          <p:cNvPr id="11" name="QB_6_AN.230_1#3aa3cc008.blank?pid=45edb6dac&amp;color=0,0,0&amp;vpa=115&amp;vtp=1&amp;bbb=1"/>
          <p:cNvSpPr/>
          <p:nvPr/>
        </p:nvSpPr>
        <p:spPr>
          <a:xfrm>
            <a:off x="2470246" y="30266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翻看历书</a:t>
            </a:r>
            <a:endParaRPr lang="en-US" altLang="zh-CN" sz="2800" dirty="0"/>
          </a:p>
        </p:txBody>
      </p:sp>
      <p:sp>
        <p:nvSpPr>
          <p:cNvPr id="13" name="QB_6_AN.232_1#3aa3cc008.blank?pid=45edb6dac&amp;color=0,0,0&amp;vpa=116&amp;vtp=1&amp;bbb=1"/>
          <p:cNvSpPr/>
          <p:nvPr/>
        </p:nvSpPr>
        <p:spPr>
          <a:xfrm>
            <a:off x="2114646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适合</a:t>
            </a:r>
            <a:endParaRPr lang="en-US" altLang="zh-CN" sz="2800" dirty="0"/>
          </a:p>
        </p:txBody>
      </p:sp>
      <p:sp>
        <p:nvSpPr>
          <p:cNvPr id="15" name="QB_6_AN.234_1#3aa3cc008.blank?pid=45edb6dac&amp;color=0,0,0&amp;vpa=117&amp;vtp=1&amp;bbb=1&amp;hb=1"/>
          <p:cNvSpPr/>
          <p:nvPr/>
        </p:nvSpPr>
        <p:spPr>
          <a:xfrm>
            <a:off x="612648" y="4322064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阴阳家所指吉利日子的说法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。以子与丑合，寅与亥合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与戌合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，辰与酉合，巳与申合，午与未合为“六合”</a:t>
            </a:r>
            <a:endParaRPr lang="en-US" altLang="zh-CN" sz="2800" dirty="0"/>
          </a:p>
        </p:txBody>
      </p:sp>
      <p:sp>
        <p:nvSpPr>
          <p:cNvPr id="17" name="QB_6_AN.236_1#3aa3cc008.blank?pid=45edb6dac&amp;color=0,0,0&amp;vpa=118&amp;vtp=1&amp;bbb=1"/>
          <p:cNvSpPr/>
          <p:nvPr/>
        </p:nvSpPr>
        <p:spPr>
          <a:xfrm>
            <a:off x="2470246" y="5596509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良辰吉日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7_1#404f8a82e?pid=45edb6dac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119.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交语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龙子幡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婀娜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踯躅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124.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青骢马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127.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杂彩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38_1#404f8a82e.blank?pid=45edb6dac&amp;color=0,0,0&amp;vpa=119&amp;vtp=1&amp;bbb=1"/>
          <p:cNvSpPr/>
          <p:nvPr/>
        </p:nvSpPr>
        <p:spPr>
          <a:xfrm>
            <a:off x="2470246" y="4358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互相传告</a:t>
            </a:r>
            <a:endParaRPr lang="en-US" altLang="zh-CN" sz="2800" dirty="0"/>
          </a:p>
        </p:txBody>
      </p:sp>
      <p:sp>
        <p:nvSpPr>
          <p:cNvPr id="5" name="QB_6_AN.240_1#404f8a82e.blank?pid=45edb6dac&amp;color=0,0,0&amp;vpa=120&amp;vtp=1"/>
          <p:cNvSpPr/>
          <p:nvPr/>
        </p:nvSpPr>
        <p:spPr>
          <a:xfrm>
            <a:off x="2134267" y="1083564"/>
            <a:ext cx="615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船</a:t>
            </a:r>
            <a:endParaRPr lang="en-US" altLang="zh-CN" sz="2800" dirty="0"/>
          </a:p>
        </p:txBody>
      </p:sp>
      <p:sp>
        <p:nvSpPr>
          <p:cNvPr id="7" name="QB_6_AN.242_1#404f8a82e.blank?pid=45edb6dac&amp;color=0,0,0&amp;vpa=121&amp;vtp=1&amp;bbb=1"/>
          <p:cNvSpPr/>
          <p:nvPr/>
        </p:nvSpPr>
        <p:spPr>
          <a:xfrm>
            <a:off x="2845467" y="17312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绣花的旗帜</a:t>
            </a:r>
            <a:endParaRPr lang="en-US" altLang="zh-CN" sz="2800" dirty="0"/>
          </a:p>
        </p:txBody>
      </p:sp>
      <p:sp>
        <p:nvSpPr>
          <p:cNvPr id="9" name="QB_6_AN.244_1#404f8a82e.blank?pid=45edb6dac&amp;color=0,0,0&amp;vpa=122&amp;vtp=1&amp;bbb=1"/>
          <p:cNvSpPr/>
          <p:nvPr/>
        </p:nvSpPr>
        <p:spPr>
          <a:xfrm>
            <a:off x="2489867" y="23789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随风摇曳的样子</a:t>
            </a:r>
            <a:endParaRPr lang="en-US" altLang="zh-CN" sz="2800" dirty="0"/>
          </a:p>
        </p:txBody>
      </p:sp>
      <p:sp>
        <p:nvSpPr>
          <p:cNvPr id="11" name="QB_6_AN.246_1#404f8a82e.blank?pid=45edb6dac&amp;color=0,0,0&amp;vpa=123&amp;vtp=1&amp;bbb=1"/>
          <p:cNvSpPr/>
          <p:nvPr/>
        </p:nvSpPr>
        <p:spPr>
          <a:xfrm>
            <a:off x="2477167" y="3026664"/>
            <a:ext cx="59721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徘徊不前，这里是“缓慢地走”的意思</a:t>
            </a:r>
            <a:endParaRPr lang="en-US" altLang="zh-CN" sz="2800" dirty="0"/>
          </a:p>
        </p:txBody>
      </p:sp>
      <p:sp>
        <p:nvSpPr>
          <p:cNvPr id="13" name="QB_6_AN.248_1#404f8a82e.blank?pid=45edb6dac&amp;color=0,0,0&amp;vpa=124&amp;vtp=1&amp;bbb=1"/>
          <p:cNvSpPr/>
          <p:nvPr/>
        </p:nvSpPr>
        <p:spPr>
          <a:xfrm>
            <a:off x="2845467" y="3674364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毛色青白相杂的马</a:t>
            </a:r>
            <a:endParaRPr lang="en-US" altLang="zh-CN" sz="2800" dirty="0"/>
          </a:p>
        </p:txBody>
      </p:sp>
      <p:sp>
        <p:nvSpPr>
          <p:cNvPr id="15" name="QB_6_AN.250_1#404f8a82e.blank?pid=45edb6dac&amp;color=0,0,0&amp;vpa=125&amp;vtp=1&amp;bbb=1"/>
          <p:cNvSpPr/>
          <p:nvPr/>
        </p:nvSpPr>
        <p:spPr>
          <a:xfrm>
            <a:off x="2477167" y="4322064"/>
            <a:ext cx="59737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下垂的缨子，是五彩羽毛或丝线做的</a:t>
            </a:r>
            <a:endParaRPr lang="en-US" altLang="zh-CN" sz="2800" dirty="0"/>
          </a:p>
        </p:txBody>
      </p:sp>
      <p:sp>
        <p:nvSpPr>
          <p:cNvPr id="17" name="QB_6_AN.252_1#404f8a82e.blank?pid=45edb6dac&amp;color=0,0,0&amp;vpa=126&amp;vtp=1&amp;bbb=1"/>
          <p:cNvSpPr/>
          <p:nvPr/>
        </p:nvSpPr>
        <p:spPr>
          <a:xfrm>
            <a:off x="21342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赠送</a:t>
            </a:r>
            <a:endParaRPr lang="en-US" altLang="zh-CN" sz="2800" dirty="0"/>
          </a:p>
        </p:txBody>
      </p:sp>
      <p:sp>
        <p:nvSpPr>
          <p:cNvPr id="19" name="QB_6_AN.254_1#404f8a82e.blank?pid=45edb6dac&amp;color=0,0,0&amp;vpa=127&amp;vtp=1&amp;bbb=1"/>
          <p:cNvSpPr/>
          <p:nvPr/>
        </p:nvSpPr>
        <p:spPr>
          <a:xfrm>
            <a:off x="2489867" y="5596509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各色绸缎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98fb09bf?pid=88f76c780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一、作品名片</a:t>
            </a:r>
            <a:endParaRPr lang="en-US" altLang="zh-CN" sz="3000" dirty="0"/>
          </a:p>
        </p:txBody>
      </p:sp>
      <p:sp>
        <p:nvSpPr>
          <p:cNvPr id="3" name="P_5_BD#47410e599?pid=a98fb09bf&amp;color=0,0,0&amp;vtp=1&amp;bbb=1&amp;hb=1"/>
          <p:cNvSpPr/>
          <p:nvPr/>
        </p:nvSpPr>
        <p:spPr>
          <a:xfrm>
            <a:off x="612648" y="1135253"/>
            <a:ext cx="10963656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《孔雀东南飞》是我国古典叙事诗的代表作品，最早载于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《玉台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新咏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》，原题为《古诗为焦仲卿妻作》，又称《焦仲卿妻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》，作者不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。全诗共三百五十余句、一千七百余字。它与北朝民歌《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木兰诗》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并称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“乐府双璧”，在思想和艺术上代表了乐府民歌的最高成就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。《孔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雀东南飞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》剪裁精当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，在尖锐的矛盾冲突和曲折的情节发展中塑造人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,具有浓郁的民族特色、民歌风味。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5_1#00ae41c25?pid=45edb6dac&amp;color=0,0,0&amp;vtp=1&amp;bt=1&amp;bbb=1"/>
          <p:cNvSpPr/>
          <p:nvPr/>
        </p:nvSpPr>
        <p:spPr>
          <a:xfrm>
            <a:off x="612648" y="466344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128.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交广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130.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131.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郁郁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132.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133.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134.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晻晻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135.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56_1#00ae41c25.blank?pid=45edb6dac&amp;color=0,0,0&amp;vpa=128&amp;vtp=1&amp;bbb=1"/>
          <p:cNvSpPr/>
          <p:nvPr/>
        </p:nvSpPr>
        <p:spPr>
          <a:xfrm>
            <a:off x="2477167" y="435864"/>
            <a:ext cx="56165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交州、广州（今广东、广西一带）</a:t>
            </a:r>
            <a:endParaRPr lang="en-US" altLang="zh-CN" sz="2800" dirty="0"/>
          </a:p>
        </p:txBody>
      </p:sp>
      <p:sp>
        <p:nvSpPr>
          <p:cNvPr id="5" name="QB_6_AN.258_1#00ae41c25.blank?pid=45edb6dac&amp;color=0,0,0&amp;vpa=129&amp;vtp=1&amp;bbb=1"/>
          <p:cNvSpPr/>
          <p:nvPr/>
        </p:nvSpPr>
        <p:spPr>
          <a:xfrm>
            <a:off x="2134267" y="1083564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这里是鱼类菜肴的总称</a:t>
            </a:r>
            <a:endParaRPr lang="en-US" altLang="zh-CN" sz="2800" dirty="0"/>
          </a:p>
        </p:txBody>
      </p:sp>
      <p:sp>
        <p:nvSpPr>
          <p:cNvPr id="7" name="QB_6_AN.260_1#00ae41c25.blank?pid=45edb6dac&amp;color=0,0,0&amp;vpa=130&amp;vtp=1&amp;bbb=1"/>
          <p:cNvSpPr/>
          <p:nvPr/>
        </p:nvSpPr>
        <p:spPr>
          <a:xfrm>
            <a:off x="21342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美味</a:t>
            </a:r>
            <a:endParaRPr lang="en-US" altLang="zh-CN" sz="2800" dirty="0"/>
          </a:p>
        </p:txBody>
      </p:sp>
      <p:sp>
        <p:nvSpPr>
          <p:cNvPr id="9" name="QB_6_AN.262_1#00ae41c25.blank?pid=45edb6dac&amp;color=0,0,0&amp;vpa=131&amp;vtp=1&amp;bbb=1"/>
          <p:cNvSpPr/>
          <p:nvPr/>
        </p:nvSpPr>
        <p:spPr>
          <a:xfrm>
            <a:off x="2312067" y="23789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繁多的样子</a:t>
            </a:r>
            <a:endParaRPr lang="en-US" altLang="zh-CN" sz="2800" dirty="0"/>
          </a:p>
        </p:txBody>
      </p:sp>
      <p:sp>
        <p:nvSpPr>
          <p:cNvPr id="11" name="QB_6_AN.264_1#00ae41c25.blank?pid=45edb6dac&amp;color=0,0,0&amp;vpa=132&amp;vtp=1&amp;bbb=1"/>
          <p:cNvSpPr/>
          <p:nvPr/>
        </p:nvSpPr>
        <p:spPr>
          <a:xfrm>
            <a:off x="2134267" y="30266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刚才</a:t>
            </a:r>
            <a:endParaRPr lang="en-US" altLang="zh-CN" sz="2800" dirty="0"/>
          </a:p>
        </p:txBody>
      </p:sp>
      <p:sp>
        <p:nvSpPr>
          <p:cNvPr id="13" name="QB_6_AN.266_1#00ae41c25.blank?pid=45edb6dac&amp;color=0,0,0&amp;vpa=133&amp;vtp=1&amp;bbb=1"/>
          <p:cNvSpPr/>
          <p:nvPr/>
        </p:nvSpPr>
        <p:spPr>
          <a:xfrm>
            <a:off x="2134267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成功</a:t>
            </a:r>
            <a:endParaRPr lang="en-US" altLang="zh-CN" sz="2800" dirty="0"/>
          </a:p>
        </p:txBody>
      </p:sp>
      <p:sp>
        <p:nvSpPr>
          <p:cNvPr id="15" name="QB_6_AN.268_1#00ae41c25.blank?pid=45edb6dac&amp;color=0,0,0&amp;vpa=134&amp;vtp=1&amp;bbb=1"/>
          <p:cNvSpPr/>
          <p:nvPr/>
        </p:nvSpPr>
        <p:spPr>
          <a:xfrm>
            <a:off x="2312067" y="43220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昏暗的样子</a:t>
            </a:r>
            <a:endParaRPr lang="en-US" altLang="zh-CN" sz="2800" dirty="0"/>
          </a:p>
        </p:txBody>
      </p:sp>
      <p:sp>
        <p:nvSpPr>
          <p:cNvPr id="17" name="QB_6_AN.270_1#00ae41c25.blank?pid=45edb6dac&amp;color=0,0,0&amp;vpa=135&amp;vtp=1&amp;bbb=1"/>
          <p:cNvSpPr/>
          <p:nvPr/>
        </p:nvSpPr>
        <p:spPr>
          <a:xfrm>
            <a:off x="2134267" y="49488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昏暗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1_1#08d5f133b?pid=45edb6dac&amp;color=0,0,0&amp;vtp=1&amp;bt=1&amp;bbb=1&amp;h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136.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摧藏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137.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138.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父母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139.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弟兄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140.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旦夕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141.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卿当日胜贵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142.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143.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恨恨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72_1#08d5f133b.blank?pid=45edb6dac&amp;color=0,0,0&amp;vpa=136&amp;vtp=1&amp;bbb=1&amp;hb=1"/>
          <p:cNvSpPr/>
          <p:nvPr/>
        </p:nvSpPr>
        <p:spPr>
          <a:xfrm>
            <a:off x="612648" y="435864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摧折心肝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，指伤心。藏，同“脏”，脏腑。一说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，摧藏就是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凄怆”</a:t>
            </a:r>
            <a:endParaRPr lang="en-US" altLang="zh-CN" sz="2800" dirty="0"/>
          </a:p>
        </p:txBody>
      </p:sp>
      <p:sp>
        <p:nvSpPr>
          <p:cNvPr id="5" name="QB_6_AN.274_1#08d5f133b.blank?pid=45edb6dac&amp;color=0,0,0&amp;vpa=137&amp;vtp=1&amp;bbb=1"/>
          <p:cNvSpPr/>
          <p:nvPr/>
        </p:nvSpPr>
        <p:spPr>
          <a:xfrm>
            <a:off x="2134267" y="17312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了解，知悉</a:t>
            </a:r>
            <a:endParaRPr lang="en-US" altLang="zh-CN" sz="2800" dirty="0"/>
          </a:p>
        </p:txBody>
      </p:sp>
      <p:sp>
        <p:nvSpPr>
          <p:cNvPr id="7" name="QB_6_AN.276_1#08d5f133b.blank?pid=45edb6dac&amp;color=0,0,0&amp;vpa=138&amp;vtp=1&amp;bbb=1"/>
          <p:cNvSpPr/>
          <p:nvPr/>
        </p:nvSpPr>
        <p:spPr>
          <a:xfrm>
            <a:off x="2299367" y="2378964"/>
            <a:ext cx="6688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父亲和母亲，这里是偏义复词，单指母亲</a:t>
            </a:r>
            <a:endParaRPr lang="en-US" altLang="zh-CN" sz="2800" dirty="0"/>
          </a:p>
        </p:txBody>
      </p:sp>
      <p:sp>
        <p:nvSpPr>
          <p:cNvPr id="9" name="QB_6_AN.278_1#08d5f133b.blank?pid=45edb6dac&amp;color=0,0,0&amp;vpa=139&amp;vtp=1&amp;bbb=1"/>
          <p:cNvSpPr/>
          <p:nvPr/>
        </p:nvSpPr>
        <p:spPr>
          <a:xfrm>
            <a:off x="2299367" y="3026664"/>
            <a:ext cx="6688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哥哥和弟弟，这里是偏义复词，单指兄长</a:t>
            </a:r>
            <a:endParaRPr lang="en-US" altLang="zh-CN" sz="2800" dirty="0"/>
          </a:p>
        </p:txBody>
      </p:sp>
      <p:sp>
        <p:nvSpPr>
          <p:cNvPr id="11" name="QB_6_AN.280_1#08d5f133b.blank?pid=45edb6dac&amp;color=0,0,0&amp;vpa=140&amp;vtp=1&amp;bbb=1"/>
          <p:cNvSpPr/>
          <p:nvPr/>
        </p:nvSpPr>
        <p:spPr>
          <a:xfrm>
            <a:off x="2489867" y="36743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早晚之间，指时间短</a:t>
            </a:r>
            <a:endParaRPr lang="en-US" altLang="zh-CN" sz="2800" dirty="0"/>
          </a:p>
        </p:txBody>
      </p:sp>
      <p:sp>
        <p:nvSpPr>
          <p:cNvPr id="13" name="QB_6_AN.282_1#08d5f133b.blank?pid=45edb6dac&amp;color=0,0,0&amp;vpa=141&amp;vtp=1&amp;bbb=1"/>
          <p:cNvSpPr/>
          <p:nvPr/>
        </p:nvSpPr>
        <p:spPr>
          <a:xfrm>
            <a:off x="3378866" y="4322064"/>
            <a:ext cx="4545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你将会一天比一天尊贵起来</a:t>
            </a:r>
            <a:endParaRPr lang="en-US" altLang="zh-CN" sz="2800" dirty="0"/>
          </a:p>
        </p:txBody>
      </p:sp>
      <p:sp>
        <p:nvSpPr>
          <p:cNvPr id="15" name="QB_6_AN.284_1#08d5f133b.blank?pid=45edb6dac&amp;color=0,0,0&amp;vpa=142&amp;vtp=1&amp;bbb=1"/>
          <p:cNvSpPr/>
          <p:nvPr/>
        </p:nvSpPr>
        <p:spPr>
          <a:xfrm>
            <a:off x="2134267" y="49697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持，握</a:t>
            </a:r>
            <a:endParaRPr lang="en-US" altLang="zh-CN" sz="2800" dirty="0"/>
          </a:p>
        </p:txBody>
      </p:sp>
      <p:sp>
        <p:nvSpPr>
          <p:cNvPr id="17" name="QB_6_AN.286_1#08d5f133b.blank?pid=45edb6dac&amp;color=0,0,0&amp;vpa=143&amp;vtp=1&amp;bbb=1"/>
          <p:cNvSpPr/>
          <p:nvPr/>
        </p:nvSpPr>
        <p:spPr>
          <a:xfrm>
            <a:off x="2312067" y="5596509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抱恨不已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7_1#0abd3377b?pid=45edb6dac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144.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日冥冥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145.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令母在后单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146.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147.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不良计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148.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149.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150.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151.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贵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152.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88_1#0abd3377b.blank?pid=45edb6dac&amp;color=0,0,0&amp;vpa=144&amp;vtp=1&amp;bbb=1"/>
          <p:cNvSpPr/>
          <p:nvPr/>
        </p:nvSpPr>
        <p:spPr>
          <a:xfrm>
            <a:off x="2667667" y="435864"/>
            <a:ext cx="4545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日暮。这里比喻生命的终结</a:t>
            </a:r>
            <a:endParaRPr lang="en-US" altLang="zh-CN" sz="2800" dirty="0"/>
          </a:p>
        </p:txBody>
      </p:sp>
      <p:sp>
        <p:nvSpPr>
          <p:cNvPr id="5" name="QB_6_AN.290_1#0abd3377b.blank?pid=45edb6dac&amp;color=0,0,0&amp;vpa=145&amp;vtp=1&amp;bbb=1"/>
          <p:cNvSpPr/>
          <p:nvPr/>
        </p:nvSpPr>
        <p:spPr>
          <a:xfrm>
            <a:off x="3378866" y="10835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使得母亲今后很孤单</a:t>
            </a:r>
            <a:endParaRPr lang="en-US" altLang="zh-CN" sz="2800" dirty="0"/>
          </a:p>
        </p:txBody>
      </p:sp>
      <p:sp>
        <p:nvSpPr>
          <p:cNvPr id="7" name="QB_6_AN.292_1#0abd3377b.blank?pid=45edb6dac&amp;color=0,0,0&amp;vpa=146&amp;vtp=1&amp;bbb=1"/>
          <p:cNvSpPr/>
          <p:nvPr/>
        </p:nvSpPr>
        <p:spPr>
          <a:xfrm>
            <a:off x="2134267" y="17312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有意，故意</a:t>
            </a:r>
            <a:endParaRPr lang="en-US" altLang="zh-CN" sz="2800" dirty="0"/>
          </a:p>
        </p:txBody>
      </p:sp>
      <p:sp>
        <p:nvSpPr>
          <p:cNvPr id="9" name="QB_6_AN.294_1#0abd3377b.blank?pid=45edb6dac&amp;color=0,0,0&amp;vpa=147&amp;vtp=1&amp;bbb=1"/>
          <p:cNvSpPr/>
          <p:nvPr/>
        </p:nvSpPr>
        <p:spPr>
          <a:xfrm>
            <a:off x="2667667" y="2378964"/>
            <a:ext cx="41878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不好的打算。这里指自杀</a:t>
            </a:r>
            <a:endParaRPr lang="en-US" altLang="zh-CN" sz="2800" dirty="0"/>
          </a:p>
        </p:txBody>
      </p:sp>
      <p:sp>
        <p:nvSpPr>
          <p:cNvPr id="11" name="QB_6_AN.296_1#0abd3377b.blank?pid=45edb6dac&amp;color=0,0,0&amp;vpa=148&amp;vtp=1&amp;bbb=1"/>
          <p:cNvSpPr/>
          <p:nvPr/>
        </p:nvSpPr>
        <p:spPr>
          <a:xfrm>
            <a:off x="2489867" y="30266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这里指身体</a:t>
            </a:r>
            <a:endParaRPr lang="en-US" altLang="zh-CN" sz="2800" dirty="0"/>
          </a:p>
        </p:txBody>
      </p:sp>
      <p:sp>
        <p:nvSpPr>
          <p:cNvPr id="13" name="QB_6_AN.298_1#0abd3377b.blank?pid=45edb6dac&amp;color=0,0,0&amp;vpa=149&amp;vtp=1&amp;bbb=1"/>
          <p:cNvSpPr/>
          <p:nvPr/>
        </p:nvSpPr>
        <p:spPr>
          <a:xfrm>
            <a:off x="2134267" y="3674364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意思是身子骨硬朗</a:t>
            </a:r>
            <a:endParaRPr lang="en-US" altLang="zh-CN" sz="2800" dirty="0"/>
          </a:p>
        </p:txBody>
      </p:sp>
      <p:sp>
        <p:nvSpPr>
          <p:cNvPr id="15" name="QB_6_AN.300_1#0abd3377b.blank?pid=45edb6dac&amp;color=0,0,0&amp;vpa=150&amp;vtp=1&amp;bbb=1"/>
          <p:cNvSpPr/>
          <p:nvPr/>
        </p:nvSpPr>
        <p:spPr>
          <a:xfrm>
            <a:off x="2312067" y="4322064"/>
            <a:ext cx="4545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尚书台。这里泛指大的官府</a:t>
            </a:r>
            <a:endParaRPr lang="en-US" altLang="zh-CN" sz="2800" dirty="0"/>
          </a:p>
        </p:txBody>
      </p:sp>
      <p:sp>
        <p:nvSpPr>
          <p:cNvPr id="17" name="QB_6_AN.302_1#0abd3377b.blank?pid=45edb6dac&amp;color=0,0,0&amp;vpa=151&amp;vtp=1&amp;bbb=1"/>
          <p:cNvSpPr/>
          <p:nvPr/>
        </p:nvSpPr>
        <p:spPr>
          <a:xfrm>
            <a:off x="21342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仲卿</a:t>
            </a:r>
            <a:endParaRPr lang="en-US" altLang="zh-CN" sz="2800" dirty="0"/>
          </a:p>
        </p:txBody>
      </p:sp>
      <p:sp>
        <p:nvSpPr>
          <p:cNvPr id="19" name="QB_6_AN.304_1#0abd3377b.blank?pid=45edb6dac&amp;color=0,0,0&amp;vpa=152&amp;vtp=1&amp;bbb=1"/>
          <p:cNvSpPr/>
          <p:nvPr/>
        </p:nvSpPr>
        <p:spPr>
          <a:xfrm>
            <a:off x="2134267" y="55965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兰芝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05_1#fa90db542?pid=45edb6dac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153.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154.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乃尔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155.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156.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157.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奄奄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158.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159.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160.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华山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306_1#fa90db542.blank?pid=45edb6dac&amp;color=0,0,0&amp;vpa=153&amp;vtp=1&amp;bbb=1"/>
          <p:cNvSpPr/>
          <p:nvPr/>
        </p:nvSpPr>
        <p:spPr>
          <a:xfrm>
            <a:off x="2312067" y="4358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何薄之有</a:t>
            </a:r>
            <a:endParaRPr lang="en-US" altLang="zh-CN" sz="2800" dirty="0"/>
          </a:p>
        </p:txBody>
      </p:sp>
      <p:sp>
        <p:nvSpPr>
          <p:cNvPr id="5" name="QB_6_AN.308_1#fa90db542.blank?pid=45edb6dac&amp;color=0,0,0&amp;vpa=154&amp;vtp=1&amp;bbb=1"/>
          <p:cNvSpPr/>
          <p:nvPr/>
        </p:nvSpPr>
        <p:spPr>
          <a:xfrm>
            <a:off x="2312067" y="10835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如此</a:t>
            </a:r>
            <a:endParaRPr lang="en-US" altLang="zh-CN" sz="2800" dirty="0"/>
          </a:p>
        </p:txBody>
      </p:sp>
      <p:sp>
        <p:nvSpPr>
          <p:cNvPr id="7" name="QB_6_AN.310_1#fa90db542.blank?pid=45edb6dac&amp;color=0,0,0&amp;vpa=155&amp;vtp=1&amp;bbb=1"/>
          <p:cNvSpPr/>
          <p:nvPr/>
        </p:nvSpPr>
        <p:spPr>
          <a:xfrm>
            <a:off x="21342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决定</a:t>
            </a:r>
            <a:endParaRPr lang="en-US" altLang="zh-CN" sz="2800" dirty="0"/>
          </a:p>
        </p:txBody>
      </p:sp>
      <p:sp>
        <p:nvSpPr>
          <p:cNvPr id="9" name="QB_6_AN.312_1#fa90db542.blank?pid=45edb6dac&amp;color=0,0,0&amp;vpa=156&amp;vtp=1&amp;bbb=1"/>
          <p:cNvSpPr/>
          <p:nvPr/>
        </p:nvSpPr>
        <p:spPr>
          <a:xfrm>
            <a:off x="2299367" y="2378964"/>
            <a:ext cx="59737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用青布搭成的篷帐，举行婚礼的地方</a:t>
            </a:r>
            <a:endParaRPr lang="en-US" altLang="zh-CN" sz="2800" dirty="0"/>
          </a:p>
        </p:txBody>
      </p:sp>
      <p:sp>
        <p:nvSpPr>
          <p:cNvPr id="11" name="QB_6_AN.314_1#fa90db542.blank?pid=45edb6dac&amp;color=0,0,0&amp;vpa=157&amp;vtp=1&amp;bbb=1"/>
          <p:cNvSpPr/>
          <p:nvPr/>
        </p:nvSpPr>
        <p:spPr>
          <a:xfrm>
            <a:off x="2312067" y="30266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暗沉沉的</a:t>
            </a:r>
            <a:endParaRPr lang="en-US" altLang="zh-CN" sz="2800" dirty="0"/>
          </a:p>
        </p:txBody>
      </p:sp>
      <p:sp>
        <p:nvSpPr>
          <p:cNvPr id="13" name="QB_6_AN.316_1#fa90db542.blank?pid=45edb6dac&amp;color=0,0,0&amp;vpa=158&amp;vtp=1&amp;bbb=1"/>
          <p:cNvSpPr/>
          <p:nvPr/>
        </p:nvSpPr>
        <p:spPr>
          <a:xfrm>
            <a:off x="2299367" y="3674364"/>
            <a:ext cx="84709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十二时辰之一，即戌时（相当于现在的19时至21时）</a:t>
            </a:r>
            <a:endParaRPr lang="en-US" altLang="zh-CN" sz="2800" dirty="0"/>
          </a:p>
        </p:txBody>
      </p:sp>
      <p:sp>
        <p:nvSpPr>
          <p:cNvPr id="15" name="QB_6_AN.318_1#fa90db542.blank?pid=45edb6dac&amp;color=0,0,0&amp;vpa=159&amp;vtp=1&amp;bbb=1&amp;hb=1"/>
          <p:cNvSpPr/>
          <p:nvPr/>
        </p:nvSpPr>
        <p:spPr>
          <a:xfrm>
            <a:off x="612648" y="4322064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十二时辰之一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，即亥时（相当于现在的21时至23时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）。这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里指夜深人静的时候</a:t>
            </a:r>
            <a:endParaRPr lang="en-US" altLang="zh-CN" sz="2800" dirty="0"/>
          </a:p>
        </p:txBody>
      </p:sp>
      <p:sp>
        <p:nvSpPr>
          <p:cNvPr id="17" name="QB_6_AN.320_1#fa90db542.blank?pid=45edb6dac&amp;color=0,0,0&amp;vpa=160&amp;vtp=1&amp;bbb=1"/>
          <p:cNvSpPr/>
          <p:nvPr/>
        </p:nvSpPr>
        <p:spPr>
          <a:xfrm>
            <a:off x="2312067" y="5596509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庐江境内的一座小山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1_1#4d1031052?pid=45edb6dac&amp;color=0,0,0&amp;vtp=1&amp;bt=1&amp;bbb=1"/>
          <p:cNvSpPr/>
          <p:nvPr/>
        </p:nvSpPr>
        <p:spPr>
          <a:xfrm>
            <a:off x="612648" y="466344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161.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162.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163.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322_1#4d1031052.blank?pid=45edb6dac&amp;color=0,0,0&amp;vpa=161&amp;vtp=1&amp;bbb=1"/>
          <p:cNvSpPr/>
          <p:nvPr/>
        </p:nvSpPr>
        <p:spPr>
          <a:xfrm>
            <a:off x="2312067" y="435864"/>
            <a:ext cx="4902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交相通达。这里指连接在一起</a:t>
            </a:r>
            <a:endParaRPr lang="en-US" altLang="zh-CN" sz="2800" dirty="0"/>
          </a:p>
        </p:txBody>
      </p:sp>
      <p:sp>
        <p:nvSpPr>
          <p:cNvPr id="5" name="QB_6_AN.324_1#4d1031052.blank?pid=45edb6dac&amp;color=0,0,0&amp;vpa=162&amp;vtp=1&amp;bbb=1"/>
          <p:cNvSpPr/>
          <p:nvPr/>
        </p:nvSpPr>
        <p:spPr>
          <a:xfrm>
            <a:off x="2134267" y="10835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停留</a:t>
            </a:r>
            <a:endParaRPr lang="en-US" altLang="zh-CN" sz="2800" dirty="0"/>
          </a:p>
        </p:txBody>
      </p:sp>
      <p:sp>
        <p:nvSpPr>
          <p:cNvPr id="7" name="QB_6_AN.326_1#4d1031052.blank?pid=45edb6dac&amp;color=0,0,0&amp;vpa=163&amp;vtp=1&amp;bbb=1"/>
          <p:cNvSpPr/>
          <p:nvPr/>
        </p:nvSpPr>
        <p:spPr>
          <a:xfrm>
            <a:off x="2134267" y="1710309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告诉，告知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7e555205?pid=88f76c780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文章结构与主旨</a:t>
            </a:r>
            <a:endParaRPr lang="en-US" altLang="zh-CN" sz="3200" dirty="0"/>
          </a:p>
        </p:txBody>
      </p:sp>
      <p:sp>
        <p:nvSpPr>
          <p:cNvPr id="3" name="C_5_BD#c80074499?pid=07e555205&amp;color=0,0,0&amp;vtp=1&amp;bbb=1"/>
          <p:cNvSpPr/>
          <p:nvPr/>
        </p:nvSpPr>
        <p:spPr>
          <a:xfrm>
            <a:off x="612648" y="95402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厘清结构</a:t>
            </a:r>
            <a:endParaRPr lang="en-US" altLang="zh-CN" sz="3000" dirty="0"/>
          </a:p>
        </p:txBody>
      </p:sp>
      <p:pic>
        <p:nvPicPr>
          <p:cNvPr id="4" name="QB_6_BD.327_1#0f236f19e?pid=c80074499&amp;color=0,0,0&amp;tib=255,255,255&amp;vip=164#16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1693799"/>
            <a:ext cx="10927080" cy="368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328_1#0f236f19e.blank?pid=c80074499&amp;color=0,0,0&amp;vpa=164&amp;vtp=1"/>
          <p:cNvSpPr/>
          <p:nvPr/>
        </p:nvSpPr>
        <p:spPr>
          <a:xfrm>
            <a:off x="2057400" y="3047111"/>
            <a:ext cx="1132840" cy="32004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焦母怒遣</a:t>
            </a:r>
            <a:endParaRPr lang="en-US" altLang="zh-CN" sz="2100" dirty="0"/>
          </a:p>
        </p:txBody>
      </p:sp>
      <p:sp>
        <p:nvSpPr>
          <p:cNvPr id="6" name="QB_6_AN.329_1#0f236f19e.blank?pid=c80074499&amp;color=0,0,0&amp;vpa=165&amp;vtp=1"/>
          <p:cNvSpPr/>
          <p:nvPr/>
        </p:nvSpPr>
        <p:spPr>
          <a:xfrm>
            <a:off x="3913632" y="3998086"/>
            <a:ext cx="1196848" cy="462153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仲卿送行</a:t>
            </a:r>
            <a:endParaRPr lang="en-US" altLang="zh-CN" sz="2100" dirty="0"/>
          </a:p>
        </p:txBody>
      </p:sp>
      <p:sp>
        <p:nvSpPr>
          <p:cNvPr id="7" name="QB_6_AN.330_1#0f236f19e.blank?pid=c80074499&amp;color=0,0,0&amp;vpa=166&amp;vtp=1"/>
          <p:cNvSpPr/>
          <p:nvPr/>
        </p:nvSpPr>
        <p:spPr>
          <a:xfrm>
            <a:off x="5779008" y="3083687"/>
            <a:ext cx="1211072" cy="283464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阿兄逼婚</a:t>
            </a:r>
            <a:endParaRPr lang="en-US" altLang="zh-CN" sz="2100" dirty="0"/>
          </a:p>
        </p:txBody>
      </p:sp>
      <p:sp>
        <p:nvSpPr>
          <p:cNvPr id="8" name="QB_6_AN.331_1#0f236f19e.blank?pid=c80074499&amp;color=0,0,0&amp;vpa=167&amp;vtp=1"/>
          <p:cNvSpPr/>
          <p:nvPr/>
        </p:nvSpPr>
        <p:spPr>
          <a:xfrm>
            <a:off x="7470648" y="1940687"/>
            <a:ext cx="1195832" cy="420624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兰芝迎夫</a:t>
            </a:r>
            <a:endParaRPr lang="en-US" altLang="zh-CN" sz="2100" dirty="0"/>
          </a:p>
        </p:txBody>
      </p:sp>
      <p:sp>
        <p:nvSpPr>
          <p:cNvPr id="9" name="QB_6_AN.332_1#0f236f19e.blank?pid=c80074499&amp;color=0,0,0&amp;vpa=168&amp;vtp=1"/>
          <p:cNvSpPr/>
          <p:nvPr/>
        </p:nvSpPr>
        <p:spPr>
          <a:xfrm>
            <a:off x="9464040" y="3047111"/>
            <a:ext cx="1211072" cy="32004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双双殉情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96857708?pid=07e555205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概括主旨</a:t>
            </a:r>
            <a:endParaRPr lang="en-US" altLang="zh-CN" sz="3000" dirty="0"/>
          </a:p>
        </p:txBody>
      </p:sp>
      <p:sp>
        <p:nvSpPr>
          <p:cNvPr id="3" name="QB_6_BD.333_1#b500ffabb?pid=496857708&amp;color=0,0,0&amp;vtp=1&amp;bbb=1&amp;hb=1"/>
          <p:cNvSpPr/>
          <p:nvPr/>
        </p:nvSpPr>
        <p:spPr>
          <a:xfrm>
            <a:off x="612648" y="113525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本诗通过记述焦仲卿和刘兰芝夫妇的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悲剧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深刻揭露了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封建礼教和封建家长制的罪恶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热情歌颂了焦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刘二人忠贞不渝的爱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情以及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表达了人民对自由爱情和幸福生活的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334_1#b500ffabb.blank?pid=496857708&amp;color=0,0,0&amp;vpa=169&amp;vtp=1&amp;bbb=1"/>
          <p:cNvSpPr/>
          <p:nvPr/>
        </p:nvSpPr>
        <p:spPr>
          <a:xfrm>
            <a:off x="7379367" y="11047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爱情</a:t>
            </a:r>
            <a:endParaRPr lang="en-US" altLang="zh-CN" sz="2800" dirty="0"/>
          </a:p>
        </p:txBody>
      </p:sp>
      <p:sp>
        <p:nvSpPr>
          <p:cNvPr id="5" name="QB_6_AN.335_1#b500ffabb.blank?pid=496857708&amp;color=0,0,0&amp;vpa=170&amp;vtp=1&amp;bbb=1"/>
          <p:cNvSpPr/>
          <p:nvPr/>
        </p:nvSpPr>
        <p:spPr>
          <a:xfrm>
            <a:off x="2045367" y="2379218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反抗</a:t>
            </a:r>
            <a:endParaRPr lang="en-US" altLang="zh-CN" sz="2800" dirty="0"/>
          </a:p>
        </p:txBody>
      </p:sp>
      <p:sp>
        <p:nvSpPr>
          <p:cNvPr id="6" name="QB_6_AN.336_1#b500ffabb.blank?pid=496857708&amp;color=0,0,0&amp;vpa=171&amp;vtp=1&amp;bbb=1"/>
          <p:cNvSpPr/>
          <p:nvPr/>
        </p:nvSpPr>
        <p:spPr>
          <a:xfrm>
            <a:off x="10224167" y="2379218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6ebf82ce.fixed?pid=cb6f3bd48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4000" dirty="0"/>
          </a:p>
        </p:txBody>
      </p:sp>
      <p:sp>
        <p:nvSpPr>
          <p:cNvPr id="3" name="C_3#96ebf82ce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a39fe77f?pid=96ebf82ce&amp;color=0,0,0&amp;vtp=1&amp;bt=1&amp;bbb=1&amp;hb=1"/>
          <p:cNvSpPr/>
          <p:nvPr/>
        </p:nvSpPr>
        <p:spPr>
          <a:xfrm>
            <a:off x="612648" y="468000"/>
            <a:ext cx="10963656" cy="51020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情境探究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爱情是文学永恒的主题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，美好的爱情有时也难逃现实的摧折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山伯与祝英台化蝶双飞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，罗密欧与朱丽叶双双殉情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，这些爱情悲剧令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人扼腕叹息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。而在东汉末年，也有这样一对恋人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，他们的爱情故事同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样凄美动人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，那就是《孔雀东南飞并序》中的焦仲卿与刘兰芝。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为弘扬中华优秀传统文化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，提升学生文学素养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，你所在的班级准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备排演经典课本剧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《孔雀东南飞》，在此之前，请学习课文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《孔雀东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南飞并序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》，感受这份穿越千年的凄美爱情。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25bf1bdd?pid=96ebf82ce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把握诗歌内容</a:t>
            </a:r>
            <a:endParaRPr lang="en-US" altLang="zh-CN" sz="3000" dirty="0"/>
          </a:p>
        </p:txBody>
      </p:sp>
      <p:sp>
        <p:nvSpPr>
          <p:cNvPr id="3" name="QB_5_BD.543_1#4beb391b1?pid=925bf1bdd&amp;color=0,0,0&amp;vtp=1&amp;bbb=1&amp;hb=1&amp;hltap=1"/>
          <p:cNvSpPr/>
          <p:nvPr/>
        </p:nvSpPr>
        <p:spPr>
          <a:xfrm>
            <a:off x="612648" y="1125728"/>
            <a:ext cx="10963656" cy="3765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在诗的结尾，刘兰芝毅然“举身赴清池”，焦仲卿随后“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自挂东南枝”，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你如何理解二人的殉情之举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544_1#4beb391b1?pid=925bf1bdd&amp;color=0,0,0&amp;vtp=1&amp;bbb=1&amp;hb=1&amp;hla=1"/>
          <p:cNvSpPr/>
          <p:nvPr/>
        </p:nvSpPr>
        <p:spPr>
          <a:xfrm>
            <a:off x="612648" y="2393188"/>
            <a:ext cx="10963656" cy="2420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这是他们对爱情忠贞的极致体现，面对封建礼教的阻碍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人坚守真爱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，生死相依。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②这是对封建家长制和封建礼教的有力控诉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与反抗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。封建家长的专断及封建礼教的严苛将他们逼入绝境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，二人以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死抗争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，揭示了封建制度对人性的压抑与迫害。（每点2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9dca5254?pid=88f76c780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二、写作背景</a:t>
            </a:r>
            <a:endParaRPr lang="en-US" altLang="zh-CN" sz="3000" dirty="0"/>
          </a:p>
        </p:txBody>
      </p:sp>
      <p:sp>
        <p:nvSpPr>
          <p:cNvPr id="3" name="P_5_BD#6babc61c9?pid=b9dca5254&amp;color=0,0,0&amp;vtp=1&amp;bbb=1&amp;hb=1"/>
          <p:cNvSpPr/>
          <p:nvPr/>
        </p:nvSpPr>
        <p:spPr>
          <a:xfrm>
            <a:off x="612648" y="1135253"/>
            <a:ext cx="10963656" cy="31589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故事发生在“汉末建安中”。当时，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儒家的伦理纲常占据统治地位，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并发展到了相当完备严密的程度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，在婚姻制度方面有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“天下无不是之父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”“七出”等清规戒律。在本篇中，焦母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、刘兄是封建礼教的忠实拥护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，直接导致了焦仲卿与刘兰芝的婚姻悲剧。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当时的人为此事感伤，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作了此诗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3538a04f?pid=96ebf82ce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任务二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赏析艺术技巧</a:t>
            </a:r>
            <a:endParaRPr lang="en-US" altLang="zh-CN" sz="3000" dirty="0"/>
          </a:p>
        </p:txBody>
      </p:sp>
      <p:sp>
        <p:nvSpPr>
          <p:cNvPr id="3" name="QB_5_BD.543_1#d484f05fa?pid=93538a04f&amp;color=0,0,0&amp;vtp=1&amp;bbb=1&amp;hb=1&amp;hltap=1"/>
          <p:cNvSpPr/>
          <p:nvPr/>
        </p:nvSpPr>
        <p:spPr>
          <a:xfrm>
            <a:off x="612648" y="1125728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刘兰芝被遣回家，“夫妻誓别”感人至深。细读这些语句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，分析这部分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对话在全诗中的作用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544_1#d484f05fa?pid=93538a04f&amp;color=0,0,0&amp;vtp=1&amp;bbb=1&amp;hb=1&amp;hla=1"/>
          <p:cNvSpPr/>
          <p:nvPr/>
        </p:nvSpPr>
        <p:spPr>
          <a:xfrm>
            <a:off x="612648" y="2393188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铺垫结局：对话凸显焦仲卿与刘兰芝感情深厚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，无奈被封建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家长拆散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，为二人最终殉情进行铺垫，增强悲剧感染力。②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埋下伏笔：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刘兰芝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“恐不任我意”的担忧，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为后文兄长逼嫁及她以死践誓埋下伏笔。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完善情节：衔接夫妻被拆散情节，开启兄长逼嫁、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双双殉情的内容，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使全诗结构严谨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，过渡自然。（每点2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43_1#1c5346857?pid=93538a04f&amp;color=0,0,0&amp;vtp=1&amp;bt=1&amp;bbb=1&amp;hb=1&amp;hltap=1"/>
          <p:cNvSpPr/>
          <p:nvPr/>
        </p:nvSpPr>
        <p:spPr>
          <a:xfrm>
            <a:off x="612648" y="468000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第九段描绘了“新妇起严妆”的场景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。请指出这一段运用了什么表现手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，分析作者这样写的目的。（6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544_1#1c5346857?pid=93538a04f&amp;color=0,0,0&amp;vtp=1&amp;bt=1&amp;bbb=1&amp;hb=1&amp;hla=1"/>
          <p:cNvSpPr/>
          <p:nvPr/>
        </p:nvSpPr>
        <p:spPr>
          <a:xfrm>
            <a:off x="612648" y="1735460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1）手法：运用了铺陈和渲染的手法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，着意写刘兰芝离开婆家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前精心打扮自己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2）目的：①表现刘兰芝的美丽、自尊自爱及沉着冷静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，反衬其被遣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的不公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，强化悲剧色彩；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②为下文县令之子和太守之子的求娶进行了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有力的铺垫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6b820a86?pid=93538a04f&amp;color=0,0,0&amp;vtp=1&amp;bt=1&amp;bbb=1&amp;hb=1"/>
          <p:cNvSpPr/>
          <p:nvPr/>
        </p:nvSpPr>
        <p:spPr>
          <a:xfrm>
            <a:off x="612648" y="468000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素养必备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渲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渲染原是中国画的一种技法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用水墨或颜色烘染物象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分出阴阳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以强化和丰富艺术形象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增强审美效果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后被借用为写作中的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一种艺术手法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指对景物或人物的行为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进行多方面的描写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形容或烘托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以烘托气氛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突出艺术形象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增强艺术效果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6b820a86?pid=93538a04f&amp;color=0,0,0&amp;vtp=1&amp;bt=1&amp;bbb=1&amp;hb=1"/>
          <p:cNvSpPr/>
          <p:nvPr/>
        </p:nvSpPr>
        <p:spPr>
          <a:xfrm>
            <a:off x="612648" y="468000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渲染常用的方法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形式相同或相近的句子反复出现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以抒发情感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渲染情绪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突出主题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周总理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你在哪里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烘托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借描写环境或特定的气氛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表现人物的一定情绪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如鲁迅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开头部分对故乡冬景的描写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有力渲染了人物的凄楚心理和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作品的主题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43_1#3afd67e77?pid=93538a04f&amp;color=0,0,0&amp;vtp=1&amp;bt=1&amp;bbb=1&amp;hb=1&amp;hltap=1"/>
          <p:cNvSpPr/>
          <p:nvPr/>
        </p:nvSpPr>
        <p:spPr>
          <a:xfrm>
            <a:off x="612648" y="468000"/>
            <a:ext cx="10963656" cy="56130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作为乐府民歌，这首长诗在艺术创作上继承并很好地运用了《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诗经》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中的赋比兴手法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。试根据自己的理解，结合诗句进行分析。（6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544_1#3afd67e77?pid=93538a04f&amp;color=0,0,0&amp;vtp=1&amp;bt=1&amp;bbb=1&amp;hb=1&amp;hla=1"/>
          <p:cNvSpPr/>
          <p:nvPr/>
        </p:nvSpPr>
        <p:spPr>
          <a:xfrm>
            <a:off x="612648" y="1581790"/>
            <a:ext cx="10963656" cy="4506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赋：“十三能织素，十四学裁衣，十五弹箜篌，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十六诵诗书。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十七为君妇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”运用铺陈排比，刻画刘兰芝心灵手巧、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聪慧有教养的形象；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与焦母的嫌弃形成对比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，揭示其不幸遭遇的根源。②比：“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两家求合葬，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合葬华山傍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夜夜达五更”，刘、焦合葬处，松柏梧桐枝叶交错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，鸳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鸯和鸣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，这既象征爱情不朽，又暗含其悲愤与控诉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，也体现了人们对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自由幸福的爱情的渴望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。③兴：“孔雀东南飞，五里一徘徊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”，开篇起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，引出下文，以孔雀喻焦仲卿夫妇，营造徘徊顾恋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、缠绵悱恻的氛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，奠定全诗感情基调。（每点2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00ff2127?pid=96ebf82ce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任务三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品鉴人物形象</a:t>
            </a:r>
            <a:endParaRPr lang="en-US" altLang="zh-CN" sz="3000" dirty="0"/>
          </a:p>
        </p:txBody>
      </p:sp>
      <p:sp>
        <p:nvSpPr>
          <p:cNvPr id="3" name="QB_5_BD.543_1#dcca3ac0e?pid=e00ff2127&amp;color=0,0,0&amp;vtp=1&amp;bbb=1&amp;hb=1&amp;hltap=1"/>
          <p:cNvSpPr/>
          <p:nvPr/>
        </p:nvSpPr>
        <p:spPr>
          <a:xfrm>
            <a:off x="612648" y="1125728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诗中描写了刘兰芝的四次落泪，匠心独运，耐人寻味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。请结合诗歌内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容简要分析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544_1#dcca3ac0e?pid=e00ff2127&amp;color=0,0,0&amp;vtp=1&amp;bbb=1&amp;hb=1&amp;hla=1"/>
          <p:cNvSpPr/>
          <p:nvPr/>
        </p:nvSpPr>
        <p:spPr>
          <a:xfrm>
            <a:off x="612648" y="2393188"/>
            <a:ext cx="10963656" cy="317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第一次落泪是在刘兰芝被遣归“却与小姑别”之时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。“泪落连珠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”是她情感长期受压抑后的宣泄，也是她表露心灵重创的方式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，表达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了她与小姑的难舍难分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，刻画了她善良隐忍的性格特点。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②第二次落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泪是在刘兰芝离开焦府时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，“出门登车去，涕落百余行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”，以泪水展现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其复杂情感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，为下文悲剧进行铺垫。③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第三次落泪是刘兰芝回到娘家，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44_1#dcca3ac0e?pid=e00ff2127&amp;color=0,0,0&amp;vtp=1&amp;bbb=1&amp;hb=1&amp;hltap=1"/>
          <p:cNvSpPr/>
          <p:nvPr/>
        </p:nvSpPr>
        <p:spPr>
          <a:xfrm>
            <a:off x="612648" y="468000"/>
            <a:ext cx="10963656" cy="3765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543_1#dcca3ac0e?pid=e00ff2127&amp;color=0,0,0&amp;vtp=1&amp;bbb=1&amp;hb=1&amp;hla=1"/>
          <p:cNvSpPr/>
          <p:nvPr/>
        </p:nvSpPr>
        <p:spPr>
          <a:xfrm>
            <a:off x="612648" y="442600"/>
            <a:ext cx="10963656" cy="3738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面对母亲劝嫁时的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“含泪答”。刘兰芝的“含泪”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既体现了她恪守誓约、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忠于爱情的形象特点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，又暗示了故事的进一步发展。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④第四次落泪是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在阿兄逼嫁后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、太守迎亲前夕，此时的刘兰芝“手巾掩口啼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，泪落便如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”，刻画了她倔强的性格特点，暗示刘、焦爱情悲剧的必然性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，从而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控诉了封建家长制度和封建礼教的罪恶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使主题鲜明突出。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42_1#98625aacf?pid=e00ff2127&amp;color=0,0,0&amp;vtp=1&amp;bt=1&amp;bbb=1&amp;hb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在这首长篇叙事诗里，众多人物形象鲜活生动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。作者巧妙地写出了同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类人物的不同特点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，让人物在相互映衬下愈发立体饱满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。请从下面两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组人物中任选一组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，分析其形象的异同。（6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1）刘兰芝与焦仲卿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43_1#98625aacf?pid=e00ff2127&amp;color=0,0,0&amp;vtp=1&amp;bt=1&amp;bbb=1&amp;hb=1&amp;hltap=1"/>
          <p:cNvSpPr/>
          <p:nvPr/>
        </p:nvSpPr>
        <p:spPr>
          <a:xfrm>
            <a:off x="612648" y="468000"/>
            <a:ext cx="10963656" cy="57083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2）刘母与焦母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544_1#98625aacf?pid=e00ff2127&amp;color=0,0,0&amp;vtp=1&amp;bt=1&amp;bbb=1&amp;hb=1&amp;hla=1"/>
          <p:cNvSpPr/>
          <p:nvPr/>
        </p:nvSpPr>
        <p:spPr>
          <a:xfrm>
            <a:off x="612648" y="1097920"/>
            <a:ext cx="10963656" cy="5008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示例1）刘兰芝与焦仲卿。相同点：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两位同是故事的主要人物，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都对爱情忠贞不渝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，都与封建家长制和封建婚姻制度进行斗争。（2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不同点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：刘兰芝更敢爱敢恨，行事果决，具有强烈的反抗精神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；而焦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仲卿则显得软弱妥协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，没有刘兰芝的斗争彻底。（4分）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示例2）刘母与焦母。相同点：两位同是故事的次要人物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，其思想都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深受封建礼教影响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。（2分）不同点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：刘家的家长权威在刘兰芝的兄长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身上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，刘母虽同情女儿却只能妥协；焦母对儿子的感情横加干涉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，蛮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横无理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，独断专行，表现出封建家长的专制。（4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a78ecba4?pid=96ebf82ce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任务四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撰写挽联</a:t>
            </a:r>
            <a:endParaRPr lang="en-US" altLang="zh-CN" sz="3000" dirty="0"/>
          </a:p>
        </p:txBody>
      </p:sp>
      <p:sp>
        <p:nvSpPr>
          <p:cNvPr id="3" name="QB_5_BD.343_1#7f2db22dd?pid=1a78ecba4&amp;color=0,0,0&amp;vtp=1&amp;bbb=1&amp;hb=1"/>
          <p:cNvSpPr/>
          <p:nvPr/>
        </p:nvSpPr>
        <p:spPr>
          <a:xfrm>
            <a:off x="612648" y="1125728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演绎现场，演员们台词流畅，情感真挚，剧中“誓别”“殉情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”等经典场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景的演绎尤为动人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，不少同学为刘兰芝以死抗争的精神所感动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。请为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刘兰芝写一副挽联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，表达对她的敬意。（4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endParaRPr lang="en-US" altLang="zh-CN" sz="2800" dirty="0"/>
          </a:p>
        </p:txBody>
      </p:sp>
      <p:sp>
        <p:nvSpPr>
          <p:cNvPr id="4" name="QB_5_AN.344_1#7f2db22dd.blank?pid=1a78ecba4&amp;color=0,0,0&amp;vpa=172&amp;vtp=1&amp;bbb=1"/>
          <p:cNvSpPr/>
          <p:nvPr/>
        </p:nvSpPr>
        <p:spPr>
          <a:xfrm>
            <a:off x="612648" y="3038348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示例）上联：纫如蒲苇，清池赴死存贞烈（2分）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：质比兰芝，碧血殉情泣古今（2分）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2b1b1720?pid=88f76c780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三、知识链接</a:t>
            </a:r>
            <a:endParaRPr lang="en-US" altLang="zh-CN" sz="3000" dirty="0"/>
          </a:p>
        </p:txBody>
      </p:sp>
      <p:sp>
        <p:nvSpPr>
          <p:cNvPr id="3" name="P_5#6450189b0?pid=72b1b1720&amp;color=0,0,0&amp;vtp=1&amp;bbb=1&amp;hb=1"/>
          <p:cNvSpPr/>
          <p:nvPr/>
        </p:nvSpPr>
        <p:spPr>
          <a:xfrm>
            <a:off x="612648" y="1135253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乐府诗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乐府诗是继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《诗经》和《楚辞》之后兴起的一种新诗体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。汉乐府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开创了诗歌现实主义的新风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是中国诗史五言诗体发展的一个重要阶段。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乐府诗的特点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：叙事性强，情节较完整，人物有个性；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艺术手法丰富，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常用比兴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，描写见细节，人物重刻画，对话有个性；形式多样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，以五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言为主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，兼有四言和杂言，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句式灵活自由。</a:t>
            </a:r>
            <a:endParaRPr lang="en-US" altLang="zh-CN" sz="2800" dirty="0"/>
          </a:p>
          <a:p>
            <a:pPr algn="ctr"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1c06e3f4?pid=96ebf82ce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思维发展与提升</a:t>
            </a:r>
            <a:endParaRPr lang="en-US" altLang="zh-CN" sz="3200" dirty="0"/>
          </a:p>
        </p:txBody>
      </p:sp>
      <p:sp>
        <p:nvSpPr>
          <p:cNvPr id="3" name="QB_5_BD.345_1#dcb547b19?pid=21c06e3f4&amp;color=0,0,0&amp;vtp=1&amp;bbb=1&amp;hb=1"/>
          <p:cNvSpPr/>
          <p:nvPr/>
        </p:nvSpPr>
        <p:spPr>
          <a:xfrm>
            <a:off x="612648" y="1181724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这首诗中的故事本是现实悲剧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，可结尾却写刘兰芝与焦仲卿合葬后化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为鸳鸯比翼双飞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。有人觉得这个结尾欠佳，你认同这种看法吗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？请说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明理由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44_2#dcb547b19?pid=21c06e3f4&amp;color=0,0,0&amp;vtp=1&amp;bt=1&amp;bbb=1&amp;hb=1&amp;hltap=1"/>
          <p:cNvSpPr/>
          <p:nvPr/>
        </p:nvSpPr>
        <p:spPr>
          <a:xfrm>
            <a:off x="612648" y="493401"/>
            <a:ext cx="10963656" cy="56130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543_1#dcb547b19?pid=21c06e3f4&amp;color=0,0,0&amp;vtp=1&amp;bt=1&amp;bbb=1&amp;hb=1&amp;hla=1"/>
          <p:cNvSpPr/>
          <p:nvPr/>
        </p:nvSpPr>
        <p:spPr>
          <a:xfrm>
            <a:off x="612648" y="468000"/>
            <a:ext cx="10963656" cy="5649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示例1）不认同。理由：这一情节运用浪漫主义手法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，结尾鸳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鸯和鸣与开篇孔雀徘徊相呼应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，既象征着刘、焦爱情永恒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，也表达了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他们的无尽悲愤与控诉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；从结构看，以孔雀始、鸳鸯终，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首尾圆合，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让诗歌结构严谨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，诗意更浓；再者，如同梁祝化蝶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，表达民众对自由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幸福婚姻的向往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，契合大众审美与情感诉求。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示例2）认同。理由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：此结尾在一定程度上削弱了对封建家长制的批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，淡化了主旨的深刻性；从情节逻辑来看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，此前紧张激烈的矛盾瞬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间缓和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，两家长辈的表现与此前强势、专断的形象不符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，强行营造圆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满结局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，显得生硬。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6分，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言之成理即可）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97608a32.fixed?pid=cb6f3bd48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4000" dirty="0"/>
          </a:p>
        </p:txBody>
      </p:sp>
      <p:sp>
        <p:nvSpPr>
          <p:cNvPr id="3" name="C_3#c97608a32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543_1#3a4613368?pid=c97608a32&amp;color=0,0,0&amp;vtp=1&amp;bt=1&amp;bbb=1&amp;hb=1&amp;hltap=1"/>
          <p:cNvSpPr/>
          <p:nvPr/>
        </p:nvSpPr>
        <p:spPr>
          <a:xfrm>
            <a:off x="612648" y="468000"/>
            <a:ext cx="10963656" cy="56130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《氓》和《孔雀东南飞并序》都是讲述古代婚姻爱情悲剧的民歌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。试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从人物形象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、语言风格方面比较两首诗的异同。（8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4_AN.544_1#3a4613368?pid=c97608a32&amp;color=0,0,0&amp;vtp=1&amp;bt=1&amp;bbb=1&amp;hb=1&amp;hla=1"/>
          <p:cNvSpPr/>
          <p:nvPr/>
        </p:nvSpPr>
        <p:spPr>
          <a:xfrm>
            <a:off x="612648" y="1581790"/>
            <a:ext cx="10963656" cy="4506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1）相同点：①人物形象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，都塑造了被封建婚姻制度压迫的女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性形象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；②语言风格，都具有民歌质朴自然的特点，善用口语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，朗朗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上口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。（每点2分）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2）不同点：①人物形象，《氓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》侧重展现女子在婚姻中从天真到清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醒的转变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，《孔雀东南飞并序》除夫妻二人外，还刻画了焦母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、刘兄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等反面人物形象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，展现封建家长制的压迫；②语言风格，《氓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》篇幅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相对短小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，语言简洁明快；《孔雀东南飞并序》是长篇叙事诗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，语言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丰富细腻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，场景和对话描写更细致。（每点2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b5099d6d?pid=c97608a32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文言积累</a:t>
            </a:r>
            <a:endParaRPr lang="en-US" altLang="zh-CN" sz="3200" dirty="0"/>
          </a:p>
        </p:txBody>
      </p:sp>
      <p:sp>
        <p:nvSpPr>
          <p:cNvPr id="3" name="QO_5_BD.347_1#da11d3c27?pid=4b5099d6d&amp;color=0,0,0&amp;vtp=1&amp;bbb=1"/>
          <p:cNvSpPr/>
          <p:nvPr/>
        </p:nvSpPr>
        <p:spPr>
          <a:xfrm>
            <a:off x="612648" y="954024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读准字音</a:t>
            </a:r>
            <a:endParaRPr lang="en-US" altLang="zh-CN" sz="2800" dirty="0"/>
          </a:p>
        </p:txBody>
      </p:sp>
      <p:sp>
        <p:nvSpPr>
          <p:cNvPr id="4" name="QB_6_BD.348_1#dfa07ddc5?pid=da11d3c27&amp;color=0,0,0&amp;vtp=1&amp;bbb=1"/>
          <p:cNvSpPr/>
          <p:nvPr/>
        </p:nvSpPr>
        <p:spPr>
          <a:xfrm>
            <a:off x="612648" y="1602867"/>
            <a:ext cx="1096365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箜篌(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公姥(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重纷纭(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伶俜(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绣腰襦(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葳蕤(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遗施(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6_AN.349_1#dfa07ddc5.bracket?pid=da11d3c27&amp;color=0,0,0&amp;vpa=173&amp;vtp=1&amp;bbb=1"/>
          <p:cNvSpPr/>
          <p:nvPr/>
        </p:nvSpPr>
        <p:spPr>
          <a:xfrm>
            <a:off x="1791367" y="1610487"/>
            <a:ext cx="10287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kōnɡ</a:t>
            </a:r>
            <a:endParaRPr lang="en-US" altLang="zh-CN" sz="2800" dirty="0"/>
          </a:p>
        </p:txBody>
      </p:sp>
      <p:sp>
        <p:nvSpPr>
          <p:cNvPr id="6" name="QB_6_AN.350_1#dfa07ddc5.bracket?pid=da11d3c27&amp;color=0,0,0&amp;vpa=174&amp;vtp=1&amp;bbb=1"/>
          <p:cNvSpPr/>
          <p:nvPr/>
        </p:nvSpPr>
        <p:spPr>
          <a:xfrm>
            <a:off x="3104230" y="1610487"/>
            <a:ext cx="8334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hóu</a:t>
            </a:r>
            <a:endParaRPr lang="en-US" altLang="zh-CN" sz="2800" dirty="0"/>
          </a:p>
        </p:txBody>
      </p:sp>
      <p:sp>
        <p:nvSpPr>
          <p:cNvPr id="8" name="QB_6_AN.352_1#dfa07ddc5.bracket?pid=da11d3c27&amp;color=0,0,0&amp;vpa=175&amp;vtp=1&amp;bbb=1"/>
          <p:cNvSpPr/>
          <p:nvPr/>
        </p:nvSpPr>
        <p:spPr>
          <a:xfrm>
            <a:off x="1829467" y="2258187"/>
            <a:ext cx="7540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mǔ</a:t>
            </a:r>
            <a:endParaRPr lang="en-US" altLang="zh-CN" sz="2800" dirty="0"/>
          </a:p>
        </p:txBody>
      </p:sp>
      <p:sp>
        <p:nvSpPr>
          <p:cNvPr id="10" name="QB_6_AN.354_1#dfa07ddc5.bracket?pid=da11d3c27&amp;color=0,0,0&amp;vpa=176&amp;vtp=1&amp;bbb=1"/>
          <p:cNvSpPr/>
          <p:nvPr/>
        </p:nvSpPr>
        <p:spPr>
          <a:xfrm>
            <a:off x="2159667" y="2905887"/>
            <a:ext cx="11858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chónɡ</a:t>
            </a:r>
            <a:endParaRPr lang="en-US" altLang="zh-CN" sz="2800" dirty="0"/>
          </a:p>
        </p:txBody>
      </p:sp>
      <p:sp>
        <p:nvSpPr>
          <p:cNvPr id="12" name="QB_6_AN.356_1#dfa07ddc5.bracket?pid=da11d3c27&amp;color=0,0,0&amp;vpa=177&amp;vtp=1&amp;bbb=1"/>
          <p:cNvSpPr/>
          <p:nvPr/>
        </p:nvSpPr>
        <p:spPr>
          <a:xfrm>
            <a:off x="1829467" y="3553587"/>
            <a:ext cx="9493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pīnɡ</a:t>
            </a:r>
            <a:endParaRPr lang="en-US" altLang="zh-CN" sz="2800" dirty="0"/>
          </a:p>
        </p:txBody>
      </p:sp>
      <p:sp>
        <p:nvSpPr>
          <p:cNvPr id="14" name="QB_6_AN.358_1#dfa07ddc5.bracket?pid=da11d3c27&amp;color=0,0,0&amp;vpa=178&amp;vtp=1&amp;bbb=1"/>
          <p:cNvSpPr/>
          <p:nvPr/>
        </p:nvSpPr>
        <p:spPr>
          <a:xfrm>
            <a:off x="2172367" y="4201287"/>
            <a:ext cx="6143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rú</a:t>
            </a:r>
            <a:endParaRPr lang="en-US" altLang="zh-CN" sz="2800" dirty="0"/>
          </a:p>
        </p:txBody>
      </p:sp>
      <p:sp>
        <p:nvSpPr>
          <p:cNvPr id="16" name="QB_6_AN.360_1#dfa07ddc5.bracket?pid=da11d3c27&amp;color=0,0,0&amp;vpa=179&amp;vtp=1&amp;bbb=1"/>
          <p:cNvSpPr/>
          <p:nvPr/>
        </p:nvSpPr>
        <p:spPr>
          <a:xfrm>
            <a:off x="1829467" y="4848987"/>
            <a:ext cx="7715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wēi</a:t>
            </a:r>
            <a:endParaRPr lang="en-US" altLang="zh-CN" sz="2800" dirty="0"/>
          </a:p>
        </p:txBody>
      </p:sp>
      <p:sp>
        <p:nvSpPr>
          <p:cNvPr id="17" name="QB_6_AN.361_1#dfa07ddc5.bracket?pid=da11d3c27&amp;color=0,0,0&amp;vpa=180&amp;vtp=1&amp;bbb=1"/>
          <p:cNvSpPr/>
          <p:nvPr/>
        </p:nvSpPr>
        <p:spPr>
          <a:xfrm>
            <a:off x="2899442" y="4848987"/>
            <a:ext cx="7127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ruí</a:t>
            </a:r>
            <a:endParaRPr lang="en-US" altLang="zh-CN" sz="2800" dirty="0"/>
          </a:p>
        </p:txBody>
      </p:sp>
      <p:sp>
        <p:nvSpPr>
          <p:cNvPr id="19" name="QB_6_AN.363_1#dfa07ddc5.bracket?pid=da11d3c27&amp;color=0,0,0&amp;vpa=181&amp;vtp=1&amp;bbb=1"/>
          <p:cNvSpPr/>
          <p:nvPr/>
        </p:nvSpPr>
        <p:spPr>
          <a:xfrm>
            <a:off x="1829467" y="5475732"/>
            <a:ext cx="771525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wèi</a:t>
            </a:r>
            <a:endParaRPr lang="en-US" altLang="zh-CN" sz="2800" dirty="0"/>
          </a:p>
        </p:txBody>
      </p:sp>
      <p:sp>
        <p:nvSpPr>
          <p:cNvPr id="20" name="QB_6_BD.348_1#dfa07ddc5?pid=da11d3c27&amp;color=0,0,0&amp;vtp=1&amp;bbb=1&amp;zzd= 1"/>
          <p:cNvSpPr/>
          <p:nvPr/>
        </p:nvSpPr>
        <p:spPr>
          <a:xfrm>
            <a:off x="1127030" y="22632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6_BD.348_1#dfa07ddc5?pid=da11d3c27&amp;color=0,0,0&amp;vtp=1&amp;bbb=1&amp;zzd= 1"/>
          <p:cNvSpPr/>
          <p:nvPr/>
        </p:nvSpPr>
        <p:spPr>
          <a:xfrm>
            <a:off x="1482630" y="22632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B_6_BD.348_1#dfa07ddc5?pid=da11d3c27&amp;color=0,0,0&amp;vtp=1&amp;bbb=1&amp;zzd= 2"/>
          <p:cNvSpPr/>
          <p:nvPr/>
        </p:nvSpPr>
        <p:spPr>
          <a:xfrm>
            <a:off x="1482630" y="29109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B_6_BD.348_1#dfa07ddc5?pid=da11d3c27&amp;color=0,0,0&amp;vtp=1&amp;bbb=1&amp;zzd= 3"/>
          <p:cNvSpPr/>
          <p:nvPr/>
        </p:nvSpPr>
        <p:spPr>
          <a:xfrm>
            <a:off x="1127030" y="35586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QB_6_BD.348_1#dfa07ddc5?pid=da11d3c27&amp;color=0,0,0&amp;vtp=1&amp;bbb=1&amp;zzd= 4"/>
          <p:cNvSpPr/>
          <p:nvPr/>
        </p:nvSpPr>
        <p:spPr>
          <a:xfrm>
            <a:off x="1482630" y="42063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QB_6_BD.348_1#dfa07ddc5?pid=da11d3c27&amp;color=0,0,0&amp;vtp=1&amp;bbb=1&amp;zzd= 5"/>
          <p:cNvSpPr/>
          <p:nvPr/>
        </p:nvSpPr>
        <p:spPr>
          <a:xfrm>
            <a:off x="1838230" y="48540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QB_6_BD.348_1#dfa07ddc5?pid=da11d3c27&amp;color=0,0,0&amp;vtp=1&amp;bbb=1&amp;zzd= 6"/>
          <p:cNvSpPr/>
          <p:nvPr/>
        </p:nvSpPr>
        <p:spPr>
          <a:xfrm>
            <a:off x="1127030" y="55017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QB_6_BD.348_1#dfa07ddc5?pid=da11d3c27&amp;color=0,0,0&amp;vtp=1&amp;bbb=1&amp;zzd= 6"/>
          <p:cNvSpPr/>
          <p:nvPr/>
        </p:nvSpPr>
        <p:spPr>
          <a:xfrm>
            <a:off x="1482630" y="55017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QB_6_BD.348_1#dfa07ddc5?pid=da11d3c27&amp;color=0,0,0&amp;vtp=1&amp;bbb=1&amp;zzd= 7"/>
          <p:cNvSpPr/>
          <p:nvPr/>
        </p:nvSpPr>
        <p:spPr>
          <a:xfrm>
            <a:off x="1127030" y="6068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8" grpId="0" animBg="1" build="p"/>
      <p:bldP spid="10" grpId="0" animBg="1" build="p"/>
      <p:bldP spid="12" grpId="0" animBg="1" build="p"/>
      <p:bldP spid="14" grpId="0" animBg="1" build="p"/>
      <p:bldP spid="16" grpId="0" animBg="1" build="p"/>
      <p:bldP spid="17" grpId="0" animBg="1" build="p"/>
      <p:bldP spid="19" grpId="0" animBg="1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64_1#20e5ada56?pid=da11d3c27&amp;color=0,0,0&amp;vtp=1&amp;bt=1&amp;bbb=1"/>
          <p:cNvSpPr/>
          <p:nvPr/>
        </p:nvSpPr>
        <p:spPr>
          <a:xfrm>
            <a:off x="612648" y="466344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玳瑁(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明月珰(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便言(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踯躅(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赍(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摧藏(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B_6_AN.365_1#20e5ada56.bracket?pid=da11d3c27&amp;color=0,0,0&amp;vpa=182&amp;vtp=1&amp;bbb=1"/>
          <p:cNvSpPr/>
          <p:nvPr/>
        </p:nvSpPr>
        <p:spPr>
          <a:xfrm>
            <a:off x="1753267" y="473964"/>
            <a:ext cx="735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4" name="QB_6_AN.366_1#20e5ada56.bracket?pid=da11d3c27&amp;color=0,0,0&amp;vpa=183&amp;vtp=1&amp;bbb=1"/>
          <p:cNvSpPr/>
          <p:nvPr/>
        </p:nvSpPr>
        <p:spPr>
          <a:xfrm>
            <a:off x="2707354" y="473964"/>
            <a:ext cx="9128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o</a:t>
            </a:r>
            <a:endParaRPr lang="en-US" altLang="zh-CN" sz="2800" dirty="0"/>
          </a:p>
        </p:txBody>
      </p:sp>
      <p:sp>
        <p:nvSpPr>
          <p:cNvPr id="6" name="QB_6_AN.368_1#20e5ada56.bracket?pid=da11d3c27&amp;color=0,0,0&amp;vpa=184&amp;vtp=1&amp;bbb=1"/>
          <p:cNvSpPr/>
          <p:nvPr/>
        </p:nvSpPr>
        <p:spPr>
          <a:xfrm>
            <a:off x="2146967" y="1121664"/>
            <a:ext cx="10302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nɡ</a:t>
            </a:r>
            <a:endParaRPr lang="en-US" altLang="zh-CN" sz="2800" dirty="0"/>
          </a:p>
        </p:txBody>
      </p:sp>
      <p:sp>
        <p:nvSpPr>
          <p:cNvPr id="8" name="QB_6_AN.370_1#20e5ada56.bracket?pid=da11d3c27&amp;color=0,0,0&amp;vpa=185&amp;vtp=1&amp;bbb=1"/>
          <p:cNvSpPr/>
          <p:nvPr/>
        </p:nvSpPr>
        <p:spPr>
          <a:xfrm>
            <a:off x="1829467" y="1769364"/>
            <a:ext cx="93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pi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10" name="QB_6_AN.372_1#20e5ada56.bracket?pid=da11d3c27&amp;color=0,0,0&amp;vpa=186&amp;vtp=1&amp;bbb=1"/>
          <p:cNvSpPr/>
          <p:nvPr/>
        </p:nvSpPr>
        <p:spPr>
          <a:xfrm>
            <a:off x="1837404" y="2417064"/>
            <a:ext cx="7127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zhí</a:t>
            </a:r>
            <a:endParaRPr lang="en-US" altLang="zh-CN" sz="2800" dirty="0"/>
          </a:p>
        </p:txBody>
      </p:sp>
      <p:sp>
        <p:nvSpPr>
          <p:cNvPr id="11" name="QB_6_AN.373_1#20e5ada56.bracket?pid=da11d3c27&amp;color=0,0,0&amp;vpa=187&amp;vtp=1&amp;bbb=1"/>
          <p:cNvSpPr/>
          <p:nvPr/>
        </p:nvSpPr>
        <p:spPr>
          <a:xfrm>
            <a:off x="2829592" y="2417064"/>
            <a:ext cx="8128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zhú</a:t>
            </a:r>
            <a:endParaRPr lang="en-US" altLang="zh-CN" sz="2800" dirty="0"/>
          </a:p>
        </p:txBody>
      </p:sp>
      <p:sp>
        <p:nvSpPr>
          <p:cNvPr id="13" name="QB_6_AN.375_1#20e5ada56.bracket?pid=da11d3c27&amp;color=0,0,0&amp;vpa=188&amp;vtp=1&amp;bbb=1"/>
          <p:cNvSpPr/>
          <p:nvPr/>
        </p:nvSpPr>
        <p:spPr>
          <a:xfrm>
            <a:off x="1507204" y="3064764"/>
            <a:ext cx="4762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jī</a:t>
            </a:r>
            <a:endParaRPr lang="en-US" altLang="zh-CN" sz="2800" dirty="0"/>
          </a:p>
        </p:txBody>
      </p:sp>
      <p:sp>
        <p:nvSpPr>
          <p:cNvPr id="15" name="QB_6_AN.377_1#20e5ada56.bracket?pid=da11d3c27&amp;color=0,0,0&amp;vpa=189&amp;vtp=1&amp;bbb=1"/>
          <p:cNvSpPr/>
          <p:nvPr/>
        </p:nvSpPr>
        <p:spPr>
          <a:xfrm>
            <a:off x="1875504" y="3691509"/>
            <a:ext cx="9890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nɡ</a:t>
            </a:r>
            <a:endParaRPr lang="en-US" altLang="zh-CN" sz="2800" dirty="0"/>
          </a:p>
        </p:txBody>
      </p:sp>
      <p:sp>
        <p:nvSpPr>
          <p:cNvPr id="16" name="QB_6_BD.364_1#20e5ada56?pid=da11d3c27&amp;color=0,0,0&amp;vtp=1&amp;bt=1&amp;bbb=1&amp;zzd= 1"/>
          <p:cNvSpPr/>
          <p:nvPr/>
        </p:nvSpPr>
        <p:spPr>
          <a:xfrm>
            <a:off x="1127030" y="11267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6_BD.364_1#20e5ada56?pid=da11d3c27&amp;color=0,0,0&amp;vtp=1&amp;bt=1&amp;bbb=1&amp;zzd= 1"/>
          <p:cNvSpPr/>
          <p:nvPr/>
        </p:nvSpPr>
        <p:spPr>
          <a:xfrm>
            <a:off x="1482630" y="11267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6_BD.364_1#20e5ada56?pid=da11d3c27&amp;color=0,0,0&amp;vtp=1&amp;bt=1&amp;bbb=1&amp;zzd= 2"/>
          <p:cNvSpPr/>
          <p:nvPr/>
        </p:nvSpPr>
        <p:spPr>
          <a:xfrm>
            <a:off x="1838230" y="17744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6_BD.364_1#20e5ada56?pid=da11d3c27&amp;color=0,0,0&amp;vtp=1&amp;bt=1&amp;bbb=1&amp;zzd= 3"/>
          <p:cNvSpPr/>
          <p:nvPr/>
        </p:nvSpPr>
        <p:spPr>
          <a:xfrm>
            <a:off x="1127030" y="2422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6_BD.364_1#20e5ada56?pid=da11d3c27&amp;color=0,0,0&amp;vtp=1&amp;bt=1&amp;bbb=1&amp;zzd= 4"/>
          <p:cNvSpPr/>
          <p:nvPr/>
        </p:nvSpPr>
        <p:spPr>
          <a:xfrm>
            <a:off x="1198467" y="3069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6_BD.364_1#20e5ada56?pid=da11d3c27&amp;color=0,0,0&amp;vtp=1&amp;bt=1&amp;bbb=1&amp;zzd= 4"/>
          <p:cNvSpPr/>
          <p:nvPr/>
        </p:nvSpPr>
        <p:spPr>
          <a:xfrm>
            <a:off x="1554067" y="3069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B_6_BD.364_1#20e5ada56?pid=da11d3c27&amp;color=0,0,0&amp;vtp=1&amp;bt=1&amp;bbb=1&amp;zzd= 5"/>
          <p:cNvSpPr/>
          <p:nvPr/>
        </p:nvSpPr>
        <p:spPr>
          <a:xfrm>
            <a:off x="1198467" y="37175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B_6_BD.364_1#20e5ada56?pid=da11d3c27&amp;color=0,0,0&amp;vtp=1&amp;bt=1&amp;bbb=1&amp;zzd= 6"/>
          <p:cNvSpPr/>
          <p:nvPr/>
        </p:nvSpPr>
        <p:spPr>
          <a:xfrm>
            <a:off x="1554067" y="42839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8" grpId="0" animBg="1" build="p"/>
      <p:bldP spid="10" grpId="0" animBg="1" build="p"/>
      <p:bldP spid="11" grpId="0" animBg="1" build="p"/>
      <p:bldP spid="13" grpId="0" animBg="1" build="p"/>
      <p:bldP spid="15" grpId="0" animBg="1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78_1#2147f3c4f?pid=4b5099d6d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379_1#9c52846b9?pid=2147f3c4f&amp;color=0,0,0&amp;vtp=1&amp;bbb=1"/>
          <p:cNvSpPr/>
          <p:nvPr/>
        </p:nvSpPr>
        <p:spPr>
          <a:xfrm>
            <a:off x="612648" y="111131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吾今且报府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4" name="QB_6_AN.380_1#9c52846b9.blank?pid=2147f3c4f&amp;color=0,0,0&amp;vpa=190&amp;vtp=1&amp;bbb=1"/>
          <p:cNvSpPr/>
          <p:nvPr/>
        </p:nvSpPr>
        <p:spPr>
          <a:xfrm>
            <a:off x="1511967" y="1707583"/>
            <a:ext cx="45418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“报”同“赴”，奔向，前往。</a:t>
            </a:r>
            <a:endParaRPr lang="en-US" altLang="zh-CN" sz="2800" dirty="0"/>
          </a:p>
        </p:txBody>
      </p:sp>
      <p:sp>
        <p:nvSpPr>
          <p:cNvPr id="5" name="QB_6_BD.381_1#ce7bced6e?pid=2147f3c4f&amp;color=0,0,0&amp;vtp=1&amp;bbb=1"/>
          <p:cNvSpPr/>
          <p:nvPr/>
        </p:nvSpPr>
        <p:spPr>
          <a:xfrm>
            <a:off x="612648" y="238830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箱帘六七十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6" name="QB_6_AN.382_1#ce7bced6e.blank?pid=2147f3c4f&amp;color=0,0,0&amp;vpa=191&amp;vtp=1&amp;bbb=1"/>
          <p:cNvSpPr/>
          <p:nvPr/>
        </p:nvSpPr>
        <p:spPr>
          <a:xfrm>
            <a:off x="1511967" y="2984568"/>
            <a:ext cx="56134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“帘”同“奁”，女子梳妆用的镜匣。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83_1#3606dceb3?pid=2147f3c4f&amp;color=0,0,0&amp;vtp=1&amp;bt=1&amp;bb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蒲苇纫如丝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3" name="QB_6_AN.384_1#3606dceb3.blank?pid=2147f3c4f&amp;color=0,0,0&amp;vpa=192&amp;vtp=1&amp;bbb=1"/>
          <p:cNvSpPr/>
          <p:nvPr/>
        </p:nvSpPr>
        <p:spPr>
          <a:xfrm>
            <a:off x="1334166" y="1064265"/>
            <a:ext cx="34702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“纫”同“韧”，坚韧。</a:t>
            </a:r>
            <a:endParaRPr lang="en-US" altLang="zh-CN" sz="2800" dirty="0"/>
          </a:p>
        </p:txBody>
      </p:sp>
      <p:sp>
        <p:nvSpPr>
          <p:cNvPr id="4" name="QB_6_BD.385_1#36f724ec7?pid=2147f3c4f&amp;color=0,0,0&amp;vtp=1&amp;bbb=1"/>
          <p:cNvSpPr/>
          <p:nvPr/>
        </p:nvSpPr>
        <p:spPr>
          <a:xfrm>
            <a:off x="612648" y="174441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摧藏马悲哀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5" name="QB_6_AN.386_1#36f724ec7.blank?pid=2147f3c4f&amp;color=0,0,0&amp;vpa=193&amp;vtp=1&amp;bbb=1"/>
          <p:cNvSpPr/>
          <p:nvPr/>
        </p:nvSpPr>
        <p:spPr>
          <a:xfrm>
            <a:off x="1511967" y="2340678"/>
            <a:ext cx="34702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“藏”同“脏”，脏腑。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87_1#ab6d3e02a?pid=4b5099d6d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请解释加点词语的古义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388_1#ba196fbb0?pid=ab6d3e02a&amp;color=0,0,0&amp;vtp=1&amp;bbb=1"/>
          <p:cNvSpPr/>
          <p:nvPr/>
        </p:nvSpPr>
        <p:spPr>
          <a:xfrm>
            <a:off x="612648" y="1111318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妾不堪驱使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：强迫人按照自己的意志行动；推动。</a:t>
            </a:r>
            <a:endParaRPr lang="en-US" altLang="zh-CN" sz="2800" dirty="0"/>
          </a:p>
        </p:txBody>
      </p:sp>
      <p:sp>
        <p:nvSpPr>
          <p:cNvPr id="4" name="QB_6_AN.389_1#ba196fbb0.blank?pid=ab6d3e02a&amp;color=0,0,0&amp;vpa=194&amp;vtp=1&amp;bbb=1"/>
          <p:cNvSpPr/>
          <p:nvPr/>
        </p:nvSpPr>
        <p:spPr>
          <a:xfrm>
            <a:off x="1867567" y="1728538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使唤。</a:t>
            </a:r>
            <a:endParaRPr lang="en-US" altLang="zh-CN" sz="2800" dirty="0"/>
          </a:p>
        </p:txBody>
      </p:sp>
      <p:sp>
        <p:nvSpPr>
          <p:cNvPr id="5" name="QB_6_BD.390_1#d4468f57e?pid=ab6d3e02a&amp;color=0,0,0&amp;vtp=1&amp;bbb=1"/>
          <p:cNvSpPr/>
          <p:nvPr/>
        </p:nvSpPr>
        <p:spPr>
          <a:xfrm>
            <a:off x="612648" y="3036765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共事二三年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：在一起工作。</a:t>
            </a:r>
            <a:endParaRPr lang="en-US" altLang="zh-CN" sz="2800" dirty="0"/>
          </a:p>
        </p:txBody>
      </p:sp>
      <p:sp>
        <p:nvSpPr>
          <p:cNvPr id="6" name="QB_6_AN.391_1#d4468f57e.blank?pid=ab6d3e02a&amp;color=0,0,0&amp;vpa=195&amp;vtp=1&amp;bbb=1"/>
          <p:cNvSpPr/>
          <p:nvPr/>
        </p:nvSpPr>
        <p:spPr>
          <a:xfrm>
            <a:off x="1689767" y="3653985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一起过日子。</a:t>
            </a:r>
            <a:endParaRPr lang="en-US" altLang="zh-CN" sz="2800" dirty="0"/>
          </a:p>
        </p:txBody>
      </p:sp>
      <p:sp>
        <p:nvSpPr>
          <p:cNvPr id="7" name="QB_6_BD.388_1#ba196fbb0?pid=ab6d3e02a&amp;color=0,0,0&amp;vtp=1&amp;bbb=1&amp;zzd= 1"/>
          <p:cNvSpPr/>
          <p:nvPr/>
        </p:nvSpPr>
        <p:spPr>
          <a:xfrm>
            <a:off x="21938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388_1#ba196fbb0?pid=ab6d3e02a&amp;color=0,0,0&amp;vtp=1&amp;bbb=1&amp;zzd= 1"/>
          <p:cNvSpPr/>
          <p:nvPr/>
        </p:nvSpPr>
        <p:spPr>
          <a:xfrm>
            <a:off x="25494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390_1#d4468f57e?pid=ab6d3e02a&amp;color=0,0,0&amp;vtp=1&amp;bbb=1&amp;zzd= 1"/>
          <p:cNvSpPr/>
          <p:nvPr/>
        </p:nvSpPr>
        <p:spPr>
          <a:xfrm>
            <a:off x="1127030" y="3697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390_1#d4468f57e?pid=ab6d3e02a&amp;color=0,0,0&amp;vtp=1&amp;bbb=1&amp;zzd= 1"/>
          <p:cNvSpPr/>
          <p:nvPr/>
        </p:nvSpPr>
        <p:spPr>
          <a:xfrm>
            <a:off x="1482630" y="3697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92_1#83d389e2a?pid=ab6d3e02a&amp;color=0,0,0&amp;vtp=1&amp;bt=1&amp;bbb=1&amp;hb=1"/>
          <p:cNvSpPr/>
          <p:nvPr/>
        </p:nvSpPr>
        <p:spPr>
          <a:xfrm>
            <a:off x="612648" y="468000"/>
            <a:ext cx="10963656" cy="25112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何乃太区区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：（数量）少，（人或事物）不重要；旧时谦辞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，用于自称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语气不庄重）。</a:t>
            </a:r>
            <a:endParaRPr lang="en-US" altLang="zh-CN" sz="2800" dirty="0"/>
          </a:p>
        </p:txBody>
      </p:sp>
      <p:sp>
        <p:nvSpPr>
          <p:cNvPr id="3" name="QB_6_AN.393_1#83d389e2a.blank?pid=ab6d3e02a&amp;color=0,0,0&amp;vpa=196&amp;vtp=1&amp;bbb=1"/>
          <p:cNvSpPr/>
          <p:nvPr/>
        </p:nvSpPr>
        <p:spPr>
          <a:xfrm>
            <a:off x="1867567" y="1085220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愚拙。</a:t>
            </a:r>
            <a:endParaRPr lang="en-US" altLang="zh-CN" sz="2800" dirty="0"/>
          </a:p>
        </p:txBody>
      </p:sp>
      <p:sp>
        <p:nvSpPr>
          <p:cNvPr id="4" name="QB_6_BD.394_1#8f96b9507?pid=ab6d3e02a&amp;color=0,0,0&amp;vtp=1&amp;bbb=1&amp;hb=1"/>
          <p:cNvSpPr/>
          <p:nvPr/>
        </p:nvSpPr>
        <p:spPr>
          <a:xfrm>
            <a:off x="612648" y="3040574"/>
            <a:ext cx="10963656" cy="25112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汝岂得自由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：不受拘束，不受限制；在法律规定的范围内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，随自己意志活动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的权利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395_1#8f96b9507.blank?pid=ab6d3e02a&amp;color=0,0,0&amp;vpa=197&amp;vtp=1&amp;bbb=1"/>
          <p:cNvSpPr/>
          <p:nvPr/>
        </p:nvSpPr>
        <p:spPr>
          <a:xfrm>
            <a:off x="1867567" y="365779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自作主张。</a:t>
            </a:r>
            <a:endParaRPr lang="en-US" altLang="zh-CN" sz="2800" dirty="0"/>
          </a:p>
        </p:txBody>
      </p:sp>
      <p:sp>
        <p:nvSpPr>
          <p:cNvPr id="6" name="QB_6_BD.392_1#83d389e2a?pid=ab6d3e02a&amp;color=0,0,0&amp;vtp=1&amp;bt=1&amp;bbb=1&amp;hb=1&amp;zzd= 1"/>
          <p:cNvSpPr/>
          <p:nvPr/>
        </p:nvSpPr>
        <p:spPr>
          <a:xfrm>
            <a:off x="21938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6_BD.392_1#83d389e2a?pid=ab6d3e02a&amp;color=0,0,0&amp;vtp=1&amp;bt=1&amp;bbb=1&amp;hb=1&amp;zzd= 1"/>
          <p:cNvSpPr/>
          <p:nvPr/>
        </p:nvSpPr>
        <p:spPr>
          <a:xfrm>
            <a:off x="25494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394_1#8f96b9507?pid=ab6d3e02a&amp;color=0,0,0&amp;vtp=1&amp;bbb=1&amp;hb=1&amp;zzd= 1"/>
          <p:cNvSpPr/>
          <p:nvPr/>
        </p:nvSpPr>
        <p:spPr>
          <a:xfrm>
            <a:off x="2193830" y="37009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394_1#8f96b9507?pid=ab6d3e02a&amp;color=0,0,0&amp;vtp=1&amp;bbb=1&amp;hb=1&amp;zzd= 1"/>
          <p:cNvSpPr/>
          <p:nvPr/>
        </p:nvSpPr>
        <p:spPr>
          <a:xfrm>
            <a:off x="2549430" y="37009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450189b0?pid=72b1b1720&amp;color=0,0,0&amp;vtp=1&amp;bbb=1&amp;hb=1"/>
          <p:cNvSpPr/>
          <p:nvPr/>
        </p:nvSpPr>
        <p:spPr>
          <a:xfrm>
            <a:off x="612648" y="468000"/>
            <a:ext cx="10963656" cy="37898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古代纪时法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天色纪时法。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古人根据天色的变化将一昼夜划分为十二个时辰：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夜半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、鸡鸣、平旦、日出、食时、隅（yú）中、日中、日昳（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dié）、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（bū）时、日入、黄昏、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人定。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地支纪时法。用十二地支表示一昼夜十二时辰的变化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。天色纪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、地支纪时与序数纪时对应关系见下表。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#2.2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96_1#c61d3303b?pid=ab6d3e02a&amp;color=0,0,0&amp;vtp=1&amp;bt=1&amp;bbb=1&amp;hb=1"/>
          <p:cNvSpPr/>
          <p:nvPr/>
        </p:nvSpPr>
        <p:spPr>
          <a:xfrm>
            <a:off x="612648" y="468000"/>
            <a:ext cx="10963656" cy="25112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可怜体无比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：形容词，值得怜悯；动词，怜悯；形容词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，（数量少或质量坏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）不值得一提。</a:t>
            </a:r>
            <a:endParaRPr lang="en-US" altLang="zh-CN" sz="2800" dirty="0"/>
          </a:p>
        </p:txBody>
      </p:sp>
      <p:sp>
        <p:nvSpPr>
          <p:cNvPr id="3" name="QB_6_AN.397_1#c61d3303b.blank?pid=ab6d3e02a&amp;color=0,0,0&amp;vpa=198&amp;vtp=1&amp;bbb=1"/>
          <p:cNvSpPr/>
          <p:nvPr/>
        </p:nvSpPr>
        <p:spPr>
          <a:xfrm>
            <a:off x="1867567" y="1085220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可爱。</a:t>
            </a:r>
            <a:endParaRPr lang="en-US" altLang="zh-CN" sz="2800" dirty="0"/>
          </a:p>
        </p:txBody>
      </p:sp>
      <p:sp>
        <p:nvSpPr>
          <p:cNvPr id="4" name="QB_6_BD.398_1#32280f67b?pid=ab6d3e02a&amp;color=0,0,0&amp;vtp=1&amp;bbb=1"/>
          <p:cNvSpPr/>
          <p:nvPr/>
        </p:nvSpPr>
        <p:spPr>
          <a:xfrm>
            <a:off x="612648" y="3040574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处分适兄意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：对违法乱纪的人按情节轻重做出处罚决定。</a:t>
            </a:r>
            <a:endParaRPr lang="en-US" altLang="zh-CN" sz="2800" dirty="0"/>
          </a:p>
        </p:txBody>
      </p:sp>
      <p:sp>
        <p:nvSpPr>
          <p:cNvPr id="5" name="QB_6_AN.399_1#32280f67b.blank?pid=ab6d3e02a&amp;color=0,0,0&amp;vpa=199&amp;vtp=1&amp;bbb=1"/>
          <p:cNvSpPr/>
          <p:nvPr/>
        </p:nvSpPr>
        <p:spPr>
          <a:xfrm>
            <a:off x="1867567" y="365779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处理、处置。</a:t>
            </a:r>
            <a:endParaRPr lang="en-US" altLang="zh-CN" sz="2800" dirty="0"/>
          </a:p>
        </p:txBody>
      </p:sp>
      <p:sp>
        <p:nvSpPr>
          <p:cNvPr id="6" name="QB_6_BD.396_1#c61d3303b?pid=ab6d3e02a&amp;color=0,0,0&amp;vtp=1&amp;bt=1&amp;bbb=1&amp;hb=1&amp;zzd= 1"/>
          <p:cNvSpPr/>
          <p:nvPr/>
        </p:nvSpPr>
        <p:spPr>
          <a:xfrm>
            <a:off x="11270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6_BD.396_1#c61d3303b?pid=ab6d3e02a&amp;color=0,0,0&amp;vtp=1&amp;bt=1&amp;bbb=1&amp;hb=1&amp;zzd= 1"/>
          <p:cNvSpPr/>
          <p:nvPr/>
        </p:nvSpPr>
        <p:spPr>
          <a:xfrm>
            <a:off x="14826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398_1#32280f67b?pid=ab6d3e02a&amp;color=0,0,0&amp;vtp=1&amp;bbb=1&amp;zzd= 1"/>
          <p:cNvSpPr/>
          <p:nvPr/>
        </p:nvSpPr>
        <p:spPr>
          <a:xfrm>
            <a:off x="1127030" y="37009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398_1#32280f67b?pid=ab6d3e02a&amp;color=0,0,0&amp;vtp=1&amp;bbb=1&amp;zzd= 1"/>
          <p:cNvSpPr/>
          <p:nvPr/>
        </p:nvSpPr>
        <p:spPr>
          <a:xfrm>
            <a:off x="1482630" y="37009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00_1#ce06f1dea?pid=ab6d3e02a&amp;color=0,0,0&amp;vtp=1&amp;bt=1&amp;bbb=1"/>
          <p:cNvSpPr/>
          <p:nvPr/>
        </p:nvSpPr>
        <p:spPr>
          <a:xfrm>
            <a:off x="612648" y="4680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蹑履相逢迎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：说话和做事故意迎合别人的心意（含贬义）。</a:t>
            </a:r>
            <a:endParaRPr lang="en-US" altLang="zh-CN" sz="2800" dirty="0"/>
          </a:p>
        </p:txBody>
      </p:sp>
      <p:sp>
        <p:nvSpPr>
          <p:cNvPr id="3" name="QB_6_AN.401_1#ce06f1dea.blank?pid=ab6d3e02a&amp;color=0,0,0&amp;vpa=200&amp;vtp=1&amp;bbb=1"/>
          <p:cNvSpPr/>
          <p:nvPr/>
        </p:nvSpPr>
        <p:spPr>
          <a:xfrm>
            <a:off x="1867567" y="1085220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迎接。</a:t>
            </a:r>
            <a:endParaRPr lang="en-US" altLang="zh-CN" sz="2800" dirty="0"/>
          </a:p>
        </p:txBody>
      </p:sp>
      <p:sp>
        <p:nvSpPr>
          <p:cNvPr id="4" name="QB_6_BD.402_1#eea424247?pid=ab6d3e02a&amp;color=0,0,0&amp;vtp=1&amp;bbb=1"/>
          <p:cNvSpPr/>
          <p:nvPr/>
        </p:nvSpPr>
        <p:spPr>
          <a:xfrm>
            <a:off x="612648" y="2392874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奄奄黄昏后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：形容气息微弱。</a:t>
            </a:r>
            <a:endParaRPr lang="en-US" altLang="zh-CN" sz="2800" dirty="0"/>
          </a:p>
        </p:txBody>
      </p:sp>
      <p:sp>
        <p:nvSpPr>
          <p:cNvPr id="5" name="QB_6_AN.403_1#eea424247.blank?pid=ab6d3e02a&amp;color=0,0,0&amp;vpa=201&amp;vtp=1&amp;bbb=1"/>
          <p:cNvSpPr/>
          <p:nvPr/>
        </p:nvSpPr>
        <p:spPr>
          <a:xfrm>
            <a:off x="1867567" y="301009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暗沉沉的。</a:t>
            </a:r>
            <a:endParaRPr lang="en-US" altLang="zh-CN" sz="2800" dirty="0"/>
          </a:p>
        </p:txBody>
      </p:sp>
      <p:sp>
        <p:nvSpPr>
          <p:cNvPr id="6" name="QB_6_BD.400_1#ce06f1dea?pid=ab6d3e02a&amp;color=0,0,0&amp;vtp=1&amp;bt=1&amp;bbb=1&amp;zzd= 1"/>
          <p:cNvSpPr/>
          <p:nvPr/>
        </p:nvSpPr>
        <p:spPr>
          <a:xfrm>
            <a:off x="21938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6_BD.400_1#ce06f1dea?pid=ab6d3e02a&amp;color=0,0,0&amp;vtp=1&amp;bt=1&amp;bbb=1&amp;zzd= 1"/>
          <p:cNvSpPr/>
          <p:nvPr/>
        </p:nvSpPr>
        <p:spPr>
          <a:xfrm>
            <a:off x="25494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402_1#eea424247?pid=ab6d3e02a&amp;color=0,0,0&amp;vtp=1&amp;bbb=1&amp;zzd= 1"/>
          <p:cNvSpPr/>
          <p:nvPr/>
        </p:nvSpPr>
        <p:spPr>
          <a:xfrm>
            <a:off x="1127030" y="3053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402_1#eea424247?pid=ab6d3e02a&amp;color=0,0,0&amp;vtp=1&amp;bbb=1&amp;zzd= 1"/>
          <p:cNvSpPr/>
          <p:nvPr/>
        </p:nvSpPr>
        <p:spPr>
          <a:xfrm>
            <a:off x="1482630" y="3053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04_1#269029cd1?pid=ab6d3e02a&amp;color=0,0,0&amp;vtp=1&amp;bt=1&amp;bbb=1"/>
          <p:cNvSpPr/>
          <p:nvPr/>
        </p:nvSpPr>
        <p:spPr>
          <a:xfrm>
            <a:off x="612648" y="4680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叶叶相交通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：原是各种运输和邮电事业的统称，现仅指运输事业。</a:t>
            </a:r>
            <a:endParaRPr lang="en-US" altLang="zh-CN" sz="2800" dirty="0"/>
          </a:p>
        </p:txBody>
      </p:sp>
      <p:sp>
        <p:nvSpPr>
          <p:cNvPr id="3" name="QB_6_AN.405_1#269029cd1.blank?pid=ab6d3e02a&amp;color=0,0,0&amp;vpa=202&amp;vtp=1&amp;bbb=1"/>
          <p:cNvSpPr/>
          <p:nvPr/>
        </p:nvSpPr>
        <p:spPr>
          <a:xfrm>
            <a:off x="1854867" y="1085220"/>
            <a:ext cx="52593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交相通达。这里指连接在一起。</a:t>
            </a:r>
            <a:endParaRPr lang="en-US" altLang="zh-CN" sz="2800" dirty="0"/>
          </a:p>
        </p:txBody>
      </p:sp>
      <p:sp>
        <p:nvSpPr>
          <p:cNvPr id="4" name="QB_6_BD.406_1#fb3407fa9?pid=ab6d3e02a&amp;color=0,0,0&amp;vtp=1&amp;bbb=1"/>
          <p:cNvSpPr/>
          <p:nvPr/>
        </p:nvSpPr>
        <p:spPr>
          <a:xfrm>
            <a:off x="612648" y="2392875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多谢后世人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：客套话，表示感谢。</a:t>
            </a:r>
            <a:endParaRPr lang="en-US" altLang="zh-CN" sz="2800" dirty="0"/>
          </a:p>
        </p:txBody>
      </p:sp>
      <p:sp>
        <p:nvSpPr>
          <p:cNvPr id="5" name="QB_6_AN.407_1#fb3407fa9.blank?pid=ab6d3e02a&amp;color=0,0,0&amp;vpa=203&amp;vtp=1&amp;bbb=1"/>
          <p:cNvSpPr/>
          <p:nvPr/>
        </p:nvSpPr>
        <p:spPr>
          <a:xfrm>
            <a:off x="1867567" y="3010095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多多告诉。</a:t>
            </a:r>
            <a:endParaRPr lang="en-US" altLang="zh-CN" sz="2800" dirty="0"/>
          </a:p>
        </p:txBody>
      </p:sp>
      <p:sp>
        <p:nvSpPr>
          <p:cNvPr id="6" name="QB_6_BD.404_1#269029cd1?pid=ab6d3e02a&amp;color=0,0,0&amp;vtp=1&amp;bt=1&amp;bbb=1&amp;zzd= 1"/>
          <p:cNvSpPr/>
          <p:nvPr/>
        </p:nvSpPr>
        <p:spPr>
          <a:xfrm>
            <a:off x="21938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6_BD.404_1#269029cd1?pid=ab6d3e02a&amp;color=0,0,0&amp;vtp=1&amp;bt=1&amp;bbb=1&amp;zzd= 1"/>
          <p:cNvSpPr/>
          <p:nvPr/>
        </p:nvSpPr>
        <p:spPr>
          <a:xfrm>
            <a:off x="25494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406_1#fb3407fa9?pid=ab6d3e02a&amp;color=0,0,0&amp;vtp=1&amp;bbb=1&amp;zzd= 1"/>
          <p:cNvSpPr/>
          <p:nvPr/>
        </p:nvSpPr>
        <p:spPr>
          <a:xfrm>
            <a:off x="1127030" y="30532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406_1#fb3407fa9?pid=ab6d3e02a&amp;color=0,0,0&amp;vtp=1&amp;bbb=1&amp;zzd= 1"/>
          <p:cNvSpPr/>
          <p:nvPr/>
        </p:nvSpPr>
        <p:spPr>
          <a:xfrm>
            <a:off x="1482630" y="30532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08_1#414a9919c?pid=4b5099d6d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一词多义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BD.409_1#3bdfb0db0?pid=414a9919c&amp;color=0,0,0&amp;vtp=1&amp;bbb=1"/>
          <p:cNvSpPr/>
          <p:nvPr/>
        </p:nvSpPr>
        <p:spPr>
          <a:xfrm>
            <a:off x="612648" y="1042865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见</a:t>
            </a:r>
            <a:endParaRPr lang="en-US" altLang="zh-CN" sz="2800" dirty="0"/>
          </a:p>
        </p:txBody>
      </p:sp>
      <p:sp>
        <p:nvSpPr>
          <p:cNvPr id="4" name="QB_7_BD.410_1#6bdc58f6d?pid=3bdfb0db0&amp;color=0,0,0&amp;vtp=1&amp;bbb=1"/>
          <p:cNvSpPr/>
          <p:nvPr/>
        </p:nvSpPr>
        <p:spPr>
          <a:xfrm>
            <a:off x="612648" y="1687073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相见常日稀(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府吏见丁宁(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渐见愁煎迫(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项伯即入见沛公(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风吹草低见牛羊(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7_AN.411_1#6bdc58f6d.bracket?pid=3bdfb0db0&amp;color=0,0,0&amp;vpa=204&amp;vtp=1&amp;bbb=1"/>
          <p:cNvSpPr/>
          <p:nvPr/>
        </p:nvSpPr>
        <p:spPr>
          <a:xfrm>
            <a:off x="2883567" y="169469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见面</a:t>
            </a:r>
            <a:endParaRPr lang="en-US" altLang="zh-CN" sz="2800" dirty="0"/>
          </a:p>
        </p:txBody>
      </p:sp>
      <p:sp>
        <p:nvSpPr>
          <p:cNvPr id="7" name="QB_7_AN.413_1#6bdc58f6d.bracket?pid=3bdfb0db0&amp;color=0,0,0&amp;vpa=205&amp;vtp=1&amp;bbb=1"/>
          <p:cNvSpPr/>
          <p:nvPr/>
        </p:nvSpPr>
        <p:spPr>
          <a:xfrm>
            <a:off x="2896267" y="2342393"/>
            <a:ext cx="52593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用在动词前，表示对自己怎么样</a:t>
            </a:r>
            <a:endParaRPr lang="en-US" altLang="zh-CN" sz="2800" dirty="0"/>
          </a:p>
        </p:txBody>
      </p:sp>
      <p:sp>
        <p:nvSpPr>
          <p:cNvPr id="9" name="QB_7_AN.415_1#6bdc58f6d.bracket?pid=3bdfb0db0&amp;color=0,0,0&amp;vpa=206&amp;vtp=1&amp;bbb=1"/>
          <p:cNvSpPr/>
          <p:nvPr/>
        </p:nvSpPr>
        <p:spPr>
          <a:xfrm>
            <a:off x="2883567" y="2990093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加在动词前表被动</a:t>
            </a:r>
            <a:endParaRPr lang="en-US" altLang="zh-CN" sz="2800" dirty="0"/>
          </a:p>
        </p:txBody>
      </p:sp>
      <p:sp>
        <p:nvSpPr>
          <p:cNvPr id="11" name="QB_7_AN.417_1#6bdc58f6d.bracket?pid=3bdfb0db0&amp;color=0,0,0&amp;vpa=207&amp;vtp=1&amp;bbb=1"/>
          <p:cNvSpPr/>
          <p:nvPr/>
        </p:nvSpPr>
        <p:spPr>
          <a:xfrm>
            <a:off x="3594766" y="363779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谒见，拜见</a:t>
            </a:r>
            <a:endParaRPr lang="en-US" altLang="zh-CN" sz="2800" dirty="0"/>
          </a:p>
        </p:txBody>
      </p:sp>
      <p:sp>
        <p:nvSpPr>
          <p:cNvPr id="13" name="QB_7_AN.419_1#6bdc58f6d.bracket?pid=3bdfb0db0&amp;color=0,0,0&amp;vpa=208&amp;vtp=1&amp;bbb=1"/>
          <p:cNvSpPr/>
          <p:nvPr/>
        </p:nvSpPr>
        <p:spPr>
          <a:xfrm>
            <a:off x="3594766" y="4264538"/>
            <a:ext cx="24003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同“现”，显现</a:t>
            </a:r>
            <a:endParaRPr lang="en-US" altLang="zh-CN" sz="2800" dirty="0"/>
          </a:p>
        </p:txBody>
      </p:sp>
      <p:sp>
        <p:nvSpPr>
          <p:cNvPr id="14" name="QB_7_BD.410_1#6bdc58f6d?pid=3bdfb0db0&amp;color=0,0,0&amp;vtp=1&amp;bbb=1&amp;zzd= 1"/>
          <p:cNvSpPr/>
          <p:nvPr/>
        </p:nvSpPr>
        <p:spPr>
          <a:xfrm>
            <a:off x="1482630" y="23474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7_BD.410_1#6bdc58f6d?pid=3bdfb0db0&amp;color=0,0,0&amp;vtp=1&amp;bbb=1&amp;zzd= 2"/>
          <p:cNvSpPr/>
          <p:nvPr/>
        </p:nvSpPr>
        <p:spPr>
          <a:xfrm>
            <a:off x="1838230" y="29951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410_1#6bdc58f6d?pid=3bdfb0db0&amp;color=0,0,0&amp;vtp=1&amp;bbb=1&amp;zzd= 3"/>
          <p:cNvSpPr/>
          <p:nvPr/>
        </p:nvSpPr>
        <p:spPr>
          <a:xfrm>
            <a:off x="1482630" y="36428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410_1#6bdc58f6d?pid=3bdfb0db0&amp;color=0,0,0&amp;vtp=1&amp;bbb=1&amp;zzd= 4"/>
          <p:cNvSpPr/>
          <p:nvPr/>
        </p:nvSpPr>
        <p:spPr>
          <a:xfrm>
            <a:off x="2549430" y="42905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7_BD.410_1#6bdc58f6d?pid=3bdfb0db0&amp;color=0,0,0&amp;vtp=1&amp;bbb=1&amp;zzd= 5"/>
          <p:cNvSpPr/>
          <p:nvPr/>
        </p:nvSpPr>
        <p:spPr>
          <a:xfrm>
            <a:off x="2549430" y="48569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20_1#c706b2922?pid=414a9919c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适</a:t>
            </a:r>
            <a:endParaRPr lang="en-US" altLang="zh-CN" sz="2800" dirty="0"/>
          </a:p>
        </p:txBody>
      </p:sp>
      <p:sp>
        <p:nvSpPr>
          <p:cNvPr id="3" name="QB_7_BD.421_1#225bfb222?pid=c706b2922&amp;color=0,0,0&amp;vtp=1&amp;bbb=1"/>
          <p:cNvSpPr/>
          <p:nvPr/>
        </p:nvSpPr>
        <p:spPr>
          <a:xfrm>
            <a:off x="612648" y="1106683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适得府君书(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处分适兄意(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始适还家门(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而吾与子之所共适(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7_AN.422_1#225bfb222.bracket?pid=c706b2922&amp;color=0,0,0&amp;vpa=209&amp;vtp=1&amp;bbb=1"/>
          <p:cNvSpPr/>
          <p:nvPr/>
        </p:nvSpPr>
        <p:spPr>
          <a:xfrm>
            <a:off x="2883567" y="111430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刚才</a:t>
            </a:r>
            <a:endParaRPr lang="en-US" altLang="zh-CN" sz="2800" dirty="0"/>
          </a:p>
        </p:txBody>
      </p:sp>
      <p:sp>
        <p:nvSpPr>
          <p:cNvPr id="6" name="QB_7_AN.424_1#225bfb222.bracket?pid=c706b2922&amp;color=0,0,0&amp;vpa=210&amp;vtp=1&amp;bbb=1"/>
          <p:cNvSpPr/>
          <p:nvPr/>
        </p:nvSpPr>
        <p:spPr>
          <a:xfrm>
            <a:off x="2883567" y="176200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顺从、依照</a:t>
            </a:r>
            <a:endParaRPr lang="en-US" altLang="zh-CN" sz="2800" dirty="0"/>
          </a:p>
        </p:txBody>
      </p:sp>
      <p:sp>
        <p:nvSpPr>
          <p:cNvPr id="8" name="QB_7_AN.426_1#225bfb222.bracket?pid=c706b2922&amp;color=0,0,0&amp;vpa=211&amp;vtp=1&amp;bbb=1"/>
          <p:cNvSpPr/>
          <p:nvPr/>
        </p:nvSpPr>
        <p:spPr>
          <a:xfrm>
            <a:off x="2883567" y="240970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出嫁</a:t>
            </a:r>
            <a:endParaRPr lang="en-US" altLang="zh-CN" sz="2800" dirty="0"/>
          </a:p>
        </p:txBody>
      </p:sp>
      <p:sp>
        <p:nvSpPr>
          <p:cNvPr id="10" name="QB_7_AN.428_1#225bfb222.bracket?pid=c706b2922&amp;color=0,0,0&amp;vpa=212&amp;vtp=1&amp;bbb=1"/>
          <p:cNvSpPr/>
          <p:nvPr/>
        </p:nvSpPr>
        <p:spPr>
          <a:xfrm>
            <a:off x="3950366" y="3036448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享有</a:t>
            </a:r>
            <a:endParaRPr lang="en-US" altLang="zh-CN" sz="2800" dirty="0"/>
          </a:p>
        </p:txBody>
      </p:sp>
      <p:sp>
        <p:nvSpPr>
          <p:cNvPr id="11" name="QB_7_BD.421_1#225bfb222?pid=c706b2922&amp;color=0,0,0&amp;vtp=1&amp;bbb=1&amp;zzd= 1"/>
          <p:cNvSpPr/>
          <p:nvPr/>
        </p:nvSpPr>
        <p:spPr>
          <a:xfrm>
            <a:off x="11270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7_BD.421_1#225bfb222?pid=c706b2922&amp;color=0,0,0&amp;vtp=1&amp;bbb=1&amp;zzd= 2"/>
          <p:cNvSpPr/>
          <p:nvPr/>
        </p:nvSpPr>
        <p:spPr>
          <a:xfrm>
            <a:off x="18382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421_1#225bfb222?pid=c706b2922&amp;color=0,0,0&amp;vtp=1&amp;bbb=1&amp;zzd= 3"/>
          <p:cNvSpPr/>
          <p:nvPr/>
        </p:nvSpPr>
        <p:spPr>
          <a:xfrm>
            <a:off x="14826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421_1#225bfb222?pid=c706b2922&amp;color=0,0,0&amp;vtp=1&amp;bbb=1&amp;zzd= 4"/>
          <p:cNvSpPr/>
          <p:nvPr/>
        </p:nvSpPr>
        <p:spPr>
          <a:xfrm>
            <a:off x="3616230" y="362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29_1#63ee8637b?pid=414a9919c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</a:t>
            </a:r>
            <a:endParaRPr lang="en-US" altLang="zh-CN" sz="2800" dirty="0"/>
          </a:p>
        </p:txBody>
      </p:sp>
      <p:sp>
        <p:nvSpPr>
          <p:cNvPr id="3" name="QB_7_BD.430_1#1222a99e3?pid=63ee8637b&amp;color=0,0,0&amp;vtp=1&amp;bbb=1"/>
          <p:cNvSpPr/>
          <p:nvPr/>
        </p:nvSpPr>
        <p:spPr>
          <a:xfrm>
            <a:off x="612648" y="110668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我自不驱卿(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好自相扶将(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有朋自远方来，不亦乐乎(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7_AN.431_1#1222a99e3.bracket?pid=63ee8637b&amp;color=0,0,0&amp;vpa=213&amp;vtp=1&amp;bbb=1"/>
          <p:cNvSpPr/>
          <p:nvPr/>
        </p:nvSpPr>
        <p:spPr>
          <a:xfrm>
            <a:off x="2883567" y="111430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原来，本来</a:t>
            </a:r>
            <a:endParaRPr lang="en-US" altLang="zh-CN" sz="2800" dirty="0"/>
          </a:p>
        </p:txBody>
      </p:sp>
      <p:sp>
        <p:nvSpPr>
          <p:cNvPr id="6" name="QB_7_AN.433_1#1222a99e3.bracket?pid=63ee8637b&amp;color=0,0,0&amp;vpa=214&amp;vtp=1&amp;bbb=1"/>
          <p:cNvSpPr/>
          <p:nvPr/>
        </p:nvSpPr>
        <p:spPr>
          <a:xfrm>
            <a:off x="2883567" y="1762003"/>
            <a:ext cx="41878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自己，自身，这里指亲自</a:t>
            </a:r>
            <a:endParaRPr lang="en-US" altLang="zh-CN" sz="2800" dirty="0"/>
          </a:p>
        </p:txBody>
      </p:sp>
      <p:sp>
        <p:nvSpPr>
          <p:cNvPr id="8" name="QB_7_AN.435_1#1222a99e3.bracket?pid=63ee8637b&amp;color=0,0,0&amp;vpa=215&amp;vtp=1&amp;bbb=1"/>
          <p:cNvSpPr/>
          <p:nvPr/>
        </p:nvSpPr>
        <p:spPr>
          <a:xfrm>
            <a:off x="5017166" y="2388748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介词，从</a:t>
            </a:r>
            <a:endParaRPr lang="en-US" altLang="zh-CN" sz="2800" dirty="0"/>
          </a:p>
        </p:txBody>
      </p:sp>
      <p:sp>
        <p:nvSpPr>
          <p:cNvPr id="9" name="QB_7_BD.430_1#1222a99e3?pid=63ee8637b&amp;color=0,0,0&amp;vtp=1&amp;bbb=1&amp;zzd= 1"/>
          <p:cNvSpPr/>
          <p:nvPr/>
        </p:nvSpPr>
        <p:spPr>
          <a:xfrm>
            <a:off x="14826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7_BD.430_1#1222a99e3?pid=63ee8637b&amp;color=0,0,0&amp;vtp=1&amp;bbb=1&amp;zzd= 2"/>
          <p:cNvSpPr/>
          <p:nvPr/>
        </p:nvSpPr>
        <p:spPr>
          <a:xfrm>
            <a:off x="14826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7_BD.430_1#1222a99e3?pid=63ee8637b&amp;color=0,0,0&amp;vtp=1&amp;bbb=1&amp;zzd= 3"/>
          <p:cNvSpPr/>
          <p:nvPr/>
        </p:nvSpPr>
        <p:spPr>
          <a:xfrm>
            <a:off x="1838230" y="298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36_1#b9ec99669?pid=414a9919c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谢</a:t>
            </a:r>
            <a:endParaRPr lang="en-US" altLang="zh-CN" sz="2800" dirty="0"/>
          </a:p>
        </p:txBody>
      </p:sp>
      <p:sp>
        <p:nvSpPr>
          <p:cNvPr id="3" name="QB_7_BD.437_1#26e5ded4e?pid=b9ec99669&amp;color=0,0,0&amp;vtp=1&amp;bbb=1"/>
          <p:cNvSpPr/>
          <p:nvPr/>
        </p:nvSpPr>
        <p:spPr>
          <a:xfrm>
            <a:off x="612648" y="1106683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阿母谢媒人(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谢家来贵门(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哙拜谢，起，立而饮之(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旦日不可不蚤自来谢项王(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多谢后世人(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7_AN.438_1#26e5ded4e.bracket?pid=b9ec99669&amp;color=0,0,0&amp;vpa=216&amp;vtp=1&amp;bbb=1"/>
          <p:cNvSpPr/>
          <p:nvPr/>
        </p:nvSpPr>
        <p:spPr>
          <a:xfrm>
            <a:off x="2883567" y="111430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拒绝，谢绝</a:t>
            </a:r>
            <a:endParaRPr lang="en-US" altLang="zh-CN" sz="2800" dirty="0"/>
          </a:p>
        </p:txBody>
      </p:sp>
      <p:sp>
        <p:nvSpPr>
          <p:cNvPr id="6" name="QB_7_AN.440_1#26e5ded4e.bracket?pid=b9ec99669&amp;color=0,0,0&amp;vpa=217&amp;vtp=1&amp;bbb=1"/>
          <p:cNvSpPr/>
          <p:nvPr/>
        </p:nvSpPr>
        <p:spPr>
          <a:xfrm>
            <a:off x="2883567" y="176200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辞别</a:t>
            </a:r>
            <a:endParaRPr lang="en-US" altLang="zh-CN" sz="2800" dirty="0"/>
          </a:p>
        </p:txBody>
      </p:sp>
      <p:sp>
        <p:nvSpPr>
          <p:cNvPr id="8" name="QB_7_AN.442_1#26e5ded4e.bracket?pid=b9ec99669&amp;color=0,0,0&amp;vpa=218&amp;vtp=1&amp;bbb=1"/>
          <p:cNvSpPr/>
          <p:nvPr/>
        </p:nvSpPr>
        <p:spPr>
          <a:xfrm>
            <a:off x="4661566" y="240970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道谢</a:t>
            </a:r>
            <a:endParaRPr lang="en-US" altLang="zh-CN" sz="2800" dirty="0"/>
          </a:p>
        </p:txBody>
      </p:sp>
      <p:sp>
        <p:nvSpPr>
          <p:cNvPr id="10" name="QB_7_AN.444_1#26e5ded4e.bracket?pid=b9ec99669&amp;color=0,0,0&amp;vpa=219&amp;vtp=1&amp;bbb=1"/>
          <p:cNvSpPr/>
          <p:nvPr/>
        </p:nvSpPr>
        <p:spPr>
          <a:xfrm>
            <a:off x="5017166" y="305740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道歉</a:t>
            </a:r>
            <a:endParaRPr lang="en-US" altLang="zh-CN" sz="2800" dirty="0"/>
          </a:p>
        </p:txBody>
      </p:sp>
      <p:sp>
        <p:nvSpPr>
          <p:cNvPr id="12" name="QB_7_AN.446_1#26e5ded4e.bracket?pid=b9ec99669&amp;color=0,0,0&amp;vpa=220&amp;vtp=1&amp;bbb=1"/>
          <p:cNvSpPr/>
          <p:nvPr/>
        </p:nvSpPr>
        <p:spPr>
          <a:xfrm>
            <a:off x="2883567" y="3684148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告诉，告知</a:t>
            </a:r>
            <a:endParaRPr lang="en-US" altLang="zh-CN" sz="2800" dirty="0"/>
          </a:p>
        </p:txBody>
      </p:sp>
      <p:sp>
        <p:nvSpPr>
          <p:cNvPr id="13" name="QB_7_BD.437_1#26e5ded4e?pid=b9ec99669&amp;color=0,0,0&amp;vtp=1&amp;bbb=1&amp;zzd= 1"/>
          <p:cNvSpPr/>
          <p:nvPr/>
        </p:nvSpPr>
        <p:spPr>
          <a:xfrm>
            <a:off x="18382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437_1#26e5ded4e?pid=b9ec99669&amp;color=0,0,0&amp;vtp=1&amp;bbb=1&amp;zzd= 2"/>
          <p:cNvSpPr/>
          <p:nvPr/>
        </p:nvSpPr>
        <p:spPr>
          <a:xfrm>
            <a:off x="11270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7_BD.437_1#26e5ded4e?pid=b9ec99669&amp;color=0,0,0&amp;vtp=1&amp;bbb=1&amp;zzd= 3"/>
          <p:cNvSpPr/>
          <p:nvPr/>
        </p:nvSpPr>
        <p:spPr>
          <a:xfrm>
            <a:off x="18382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437_1#26e5ded4e?pid=b9ec99669&amp;color=0,0,0&amp;vtp=1&amp;bbb=1&amp;zzd= 4"/>
          <p:cNvSpPr/>
          <p:nvPr/>
        </p:nvSpPr>
        <p:spPr>
          <a:xfrm>
            <a:off x="3971830" y="37101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437_1#26e5ded4e?pid=b9ec99669&amp;color=0,0,0&amp;vtp=1&amp;bbb=1&amp;zzd= 5"/>
          <p:cNvSpPr/>
          <p:nvPr/>
        </p:nvSpPr>
        <p:spPr>
          <a:xfrm>
            <a:off x="1482630" y="42765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47_1#e748a601f?pid=414a9919c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举</a:t>
            </a:r>
            <a:endParaRPr lang="en-US" altLang="zh-CN" sz="2800" dirty="0"/>
          </a:p>
        </p:txBody>
      </p:sp>
      <p:sp>
        <p:nvSpPr>
          <p:cNvPr id="3" name="QB_7_BD.448_1#8f24ecfed?pid=e748a601f&amp;color=0,0,0&amp;vtp=1&amp;bbb=1"/>
          <p:cNvSpPr/>
          <p:nvPr/>
        </p:nvSpPr>
        <p:spPr>
          <a:xfrm>
            <a:off x="612648" y="1106683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举言谓新妇(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举手拍马鞍(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莫令事不举(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举身赴清池(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举世无双(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7_AN.449_1#8f24ecfed.bracket?pid=e748a601f&amp;color=0,0,0&amp;vpa=221&amp;vtp=1&amp;bbb=1"/>
          <p:cNvSpPr/>
          <p:nvPr/>
        </p:nvSpPr>
        <p:spPr>
          <a:xfrm>
            <a:off x="2883567" y="111430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开口</a:t>
            </a:r>
            <a:endParaRPr lang="en-US" altLang="zh-CN" sz="2800" dirty="0"/>
          </a:p>
        </p:txBody>
      </p:sp>
      <p:sp>
        <p:nvSpPr>
          <p:cNvPr id="6" name="QB_7_AN.451_1#8f24ecfed.bracket?pid=e748a601f&amp;color=0,0,0&amp;vpa=222&amp;vtp=1&amp;bbb=1"/>
          <p:cNvSpPr/>
          <p:nvPr/>
        </p:nvSpPr>
        <p:spPr>
          <a:xfrm>
            <a:off x="2883567" y="176200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动词，举起</a:t>
            </a:r>
            <a:endParaRPr lang="en-US" altLang="zh-CN" sz="2800" dirty="0"/>
          </a:p>
        </p:txBody>
      </p:sp>
      <p:sp>
        <p:nvSpPr>
          <p:cNvPr id="8" name="QB_7_AN.453_1#8f24ecfed.bracket?pid=e748a601f&amp;color=0,0,0&amp;vpa=223&amp;vtp=1&amp;bbb=1"/>
          <p:cNvSpPr/>
          <p:nvPr/>
        </p:nvSpPr>
        <p:spPr>
          <a:xfrm>
            <a:off x="2883567" y="240970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成功</a:t>
            </a:r>
            <a:endParaRPr lang="en-US" altLang="zh-CN" sz="2800" dirty="0"/>
          </a:p>
        </p:txBody>
      </p:sp>
      <p:sp>
        <p:nvSpPr>
          <p:cNvPr id="10" name="QB_7_AN.455_1#8f24ecfed.bracket?pid=e748a601f&amp;color=0,0,0&amp;vpa=224&amp;vtp=1&amp;bbb=1"/>
          <p:cNvSpPr/>
          <p:nvPr/>
        </p:nvSpPr>
        <p:spPr>
          <a:xfrm>
            <a:off x="2883567" y="305740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起身，动身</a:t>
            </a:r>
            <a:endParaRPr lang="en-US" altLang="zh-CN" sz="2800" dirty="0"/>
          </a:p>
        </p:txBody>
      </p:sp>
      <p:sp>
        <p:nvSpPr>
          <p:cNvPr id="12" name="QB_7_AN.457_1#8f24ecfed.bracket?pid=e748a601f&amp;color=0,0,0&amp;vpa=225&amp;vtp=1&amp;bbb=1"/>
          <p:cNvSpPr/>
          <p:nvPr/>
        </p:nvSpPr>
        <p:spPr>
          <a:xfrm>
            <a:off x="2527967" y="3684148"/>
            <a:ext cx="1330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皆，全</a:t>
            </a:r>
            <a:endParaRPr lang="en-US" altLang="zh-CN" sz="2800" dirty="0"/>
          </a:p>
        </p:txBody>
      </p:sp>
      <p:sp>
        <p:nvSpPr>
          <p:cNvPr id="13" name="QB_7_BD.448_1#8f24ecfed?pid=e748a601f&amp;color=0,0,0&amp;vtp=1&amp;bbb=1&amp;zzd= 1"/>
          <p:cNvSpPr/>
          <p:nvPr/>
        </p:nvSpPr>
        <p:spPr>
          <a:xfrm>
            <a:off x="11270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448_1#8f24ecfed?pid=e748a601f&amp;color=0,0,0&amp;vtp=1&amp;bbb=1&amp;zzd= 2"/>
          <p:cNvSpPr/>
          <p:nvPr/>
        </p:nvSpPr>
        <p:spPr>
          <a:xfrm>
            <a:off x="11270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7_BD.448_1#8f24ecfed?pid=e748a601f&amp;color=0,0,0&amp;vtp=1&amp;bbb=1&amp;zzd= 3"/>
          <p:cNvSpPr/>
          <p:nvPr/>
        </p:nvSpPr>
        <p:spPr>
          <a:xfrm>
            <a:off x="25494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448_1#8f24ecfed?pid=e748a601f&amp;color=0,0,0&amp;vtp=1&amp;bbb=1&amp;zzd= 4"/>
          <p:cNvSpPr/>
          <p:nvPr/>
        </p:nvSpPr>
        <p:spPr>
          <a:xfrm>
            <a:off x="1127030" y="37101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448_1#8f24ecfed?pid=e748a601f&amp;color=0,0,0&amp;vtp=1&amp;bbb=1&amp;zzd= 5"/>
          <p:cNvSpPr/>
          <p:nvPr/>
        </p:nvSpPr>
        <p:spPr>
          <a:xfrm>
            <a:off x="1127030" y="42765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58_1#d385d35e5?pid=e748a601f&amp;color=0,0,0&amp;vtp=1&amp;bt=1&amp;bbb=1"/>
          <p:cNvSpPr/>
          <p:nvPr/>
        </p:nvSpPr>
        <p:spPr>
          <a:xfrm>
            <a:off x="612648" y="466344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举类迩而见义远(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西举巴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蜀(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B_7_AN.459_1#d385d35e5.bracket?pid=e748a601f&amp;color=0,0,0&amp;vpa=226&amp;vtp=1&amp;bbb=1"/>
          <p:cNvSpPr/>
          <p:nvPr/>
        </p:nvSpPr>
        <p:spPr>
          <a:xfrm>
            <a:off x="3594766" y="473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列举</a:t>
            </a:r>
            <a:endParaRPr lang="en-US" altLang="zh-CN" sz="2800" dirty="0"/>
          </a:p>
        </p:txBody>
      </p:sp>
      <p:sp>
        <p:nvSpPr>
          <p:cNvPr id="4" name="QB_7_AN.460_1#d385d35e5.bracket?pid=e748a601f&amp;color=0,0,0&amp;vpa=227&amp;vtp=1&amp;bbb=1"/>
          <p:cNvSpPr/>
          <p:nvPr/>
        </p:nvSpPr>
        <p:spPr>
          <a:xfrm>
            <a:off x="2883567" y="11007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攻占</a:t>
            </a:r>
            <a:endParaRPr lang="en-US" altLang="zh-CN" sz="2800" dirty="0"/>
          </a:p>
        </p:txBody>
      </p:sp>
      <p:sp>
        <p:nvSpPr>
          <p:cNvPr id="5" name="QB_7_BD.461_1#58de1251d?pid=e748a601f&amp;color=0,0,0&amp;vtp=1&amp;bbb=1"/>
          <p:cNvSpPr/>
          <p:nvPr/>
        </p:nvSpPr>
        <p:spPr>
          <a:xfrm>
            <a:off x="612648" y="1735963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杀人如不能举(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B_7_AN.462_1#58de1251d.bracket?pid=e748a601f&amp;color=0,0,0&amp;vpa=228&amp;vtp=1"/>
          <p:cNvSpPr/>
          <p:nvPr/>
        </p:nvSpPr>
        <p:spPr>
          <a:xfrm>
            <a:off x="3239166" y="1732153"/>
            <a:ext cx="615950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尽</a:t>
            </a:r>
            <a:endParaRPr lang="en-US" altLang="zh-CN" sz="2800" dirty="0"/>
          </a:p>
        </p:txBody>
      </p:sp>
      <p:sp>
        <p:nvSpPr>
          <p:cNvPr id="7" name="QB_7_BD.458_1#d385d35e5?pid=e748a601f&amp;color=0,0,0&amp;vtp=1&amp;bt=1&amp;bbb=1&amp;zzd= 1"/>
          <p:cNvSpPr/>
          <p:nvPr/>
        </p:nvSpPr>
        <p:spPr>
          <a:xfrm>
            <a:off x="1127030" y="11267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7_BD.458_1#d385d35e5?pid=e748a601f&amp;color=0,0,0&amp;vtp=1&amp;bt=1&amp;bbb=1&amp;zzd= 3"/>
          <p:cNvSpPr/>
          <p:nvPr/>
        </p:nvSpPr>
        <p:spPr>
          <a:xfrm>
            <a:off x="1482630" y="16931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7_BD.461_1#58de1251d?pid=e748a601f&amp;color=0,0,0&amp;vtp=1&amp;bbb=1&amp;zzd= 1"/>
          <p:cNvSpPr/>
          <p:nvPr/>
        </p:nvSpPr>
        <p:spPr>
          <a:xfrm>
            <a:off x="2905030" y="23245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63_1#70ca46484?pid=414a9919c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（6）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相</a:t>
            </a:r>
            <a:endParaRPr lang="en-US" altLang="zh-CN" sz="2800" dirty="0"/>
          </a:p>
        </p:txBody>
      </p:sp>
      <p:sp>
        <p:nvSpPr>
          <p:cNvPr id="3" name="QB_7_BD.464_1#3d9d7e8ab?pid=70ca46484&amp;color=0,0,0&amp;vtp=1&amp;bbb=1"/>
          <p:cNvSpPr/>
          <p:nvPr/>
        </p:nvSpPr>
        <p:spPr>
          <a:xfrm>
            <a:off x="612648" y="1106683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相见常日稀(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儿已薄禄相(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会不相从许(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使子婴为相(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愿为小相焉(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吉人天相(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7_AN.465_1#3d9d7e8ab.bracket?pid=70ca46484&amp;color=0,0,0&amp;vpa=229&amp;vtp=1&amp;bbb=1"/>
          <p:cNvSpPr/>
          <p:nvPr/>
        </p:nvSpPr>
        <p:spPr>
          <a:xfrm>
            <a:off x="2883567" y="111430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互相</a:t>
            </a:r>
            <a:endParaRPr lang="en-US" altLang="zh-CN" sz="2800" dirty="0"/>
          </a:p>
        </p:txBody>
      </p:sp>
      <p:sp>
        <p:nvSpPr>
          <p:cNvPr id="6" name="QB_7_AN.467_1#3d9d7e8ab.bracket?pid=70ca46484&amp;color=0,0,0&amp;vpa=230&amp;vtp=1&amp;bbb=1"/>
          <p:cNvSpPr/>
          <p:nvPr/>
        </p:nvSpPr>
        <p:spPr>
          <a:xfrm>
            <a:off x="2883567" y="176200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相貌</a:t>
            </a:r>
            <a:endParaRPr lang="en-US" altLang="zh-CN" sz="2800" dirty="0"/>
          </a:p>
        </p:txBody>
      </p:sp>
      <p:sp>
        <p:nvSpPr>
          <p:cNvPr id="8" name="QB_7_AN.469_1#3d9d7e8ab.bracket?pid=70ca46484&amp;color=0,0,0&amp;vpa=231&amp;vtp=1&amp;bbb=1"/>
          <p:cNvSpPr/>
          <p:nvPr/>
        </p:nvSpPr>
        <p:spPr>
          <a:xfrm>
            <a:off x="2896267" y="2409703"/>
            <a:ext cx="52593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表示一方对另一方的行为、态度</a:t>
            </a:r>
            <a:endParaRPr lang="en-US" altLang="zh-CN" sz="2800" dirty="0"/>
          </a:p>
        </p:txBody>
      </p:sp>
      <p:sp>
        <p:nvSpPr>
          <p:cNvPr id="10" name="QB_7_AN.471_1#3d9d7e8ab.bracket?pid=70ca46484&amp;color=0,0,0&amp;vpa=232&amp;vtp=1&amp;bbb=1"/>
          <p:cNvSpPr/>
          <p:nvPr/>
        </p:nvSpPr>
        <p:spPr>
          <a:xfrm>
            <a:off x="2896267" y="3057403"/>
            <a:ext cx="59737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官名。辅佐君主的大臣。后专指宰相</a:t>
            </a:r>
            <a:endParaRPr lang="en-US" altLang="zh-CN" sz="2800" dirty="0"/>
          </a:p>
        </p:txBody>
      </p:sp>
      <p:sp>
        <p:nvSpPr>
          <p:cNvPr id="12" name="QB_7_AN.473_1#3d9d7e8ab.bracket?pid=70ca46484&amp;color=0,0,0&amp;vpa=233&amp;vtp=1&amp;bbb=1"/>
          <p:cNvSpPr/>
          <p:nvPr/>
        </p:nvSpPr>
        <p:spPr>
          <a:xfrm>
            <a:off x="2896267" y="3705103"/>
            <a:ext cx="8116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诸侯祭祀、会盟或朝见天子时，主持赞礼的司仪官</a:t>
            </a:r>
            <a:endParaRPr lang="en-US" altLang="zh-CN" sz="2800" dirty="0"/>
          </a:p>
        </p:txBody>
      </p:sp>
      <p:sp>
        <p:nvSpPr>
          <p:cNvPr id="14" name="QB_7_AN.475_1#3d9d7e8ab.bracket?pid=70ca46484&amp;color=0,0,0&amp;vpa=234&amp;vtp=1&amp;bbb=1"/>
          <p:cNvSpPr/>
          <p:nvPr/>
        </p:nvSpPr>
        <p:spPr>
          <a:xfrm>
            <a:off x="2527967" y="4331848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辅佑</a:t>
            </a:r>
            <a:endParaRPr lang="en-US" altLang="zh-CN" sz="2800" dirty="0"/>
          </a:p>
        </p:txBody>
      </p:sp>
      <p:sp>
        <p:nvSpPr>
          <p:cNvPr id="15" name="QB_7_BD.464_1#3d9d7e8ab?pid=70ca46484&amp;color=0,0,0&amp;vtp=1&amp;bbb=1&amp;zzd= 1"/>
          <p:cNvSpPr/>
          <p:nvPr/>
        </p:nvSpPr>
        <p:spPr>
          <a:xfrm>
            <a:off x="11270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464_1#3d9d7e8ab?pid=70ca46484&amp;color=0,0,0&amp;vtp=1&amp;bbb=1&amp;zzd= 2"/>
          <p:cNvSpPr/>
          <p:nvPr/>
        </p:nvSpPr>
        <p:spPr>
          <a:xfrm>
            <a:off x="25494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464_1#3d9d7e8ab?pid=70ca46484&amp;color=0,0,0&amp;vtp=1&amp;bbb=1&amp;zzd= 3"/>
          <p:cNvSpPr/>
          <p:nvPr/>
        </p:nvSpPr>
        <p:spPr>
          <a:xfrm>
            <a:off x="18382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7_BD.464_1#3d9d7e8ab?pid=70ca46484&amp;color=0,0,0&amp;vtp=1&amp;bbb=1&amp;zzd= 4"/>
          <p:cNvSpPr/>
          <p:nvPr/>
        </p:nvSpPr>
        <p:spPr>
          <a:xfrm>
            <a:off x="2549430" y="37101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7_BD.464_1#3d9d7e8ab?pid=70ca46484&amp;color=0,0,0&amp;vtp=1&amp;bbb=1&amp;zzd= 5"/>
          <p:cNvSpPr/>
          <p:nvPr/>
        </p:nvSpPr>
        <p:spPr>
          <a:xfrm>
            <a:off x="2193830" y="43578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7_BD.464_1#3d9d7e8ab?pid=70ca46484&amp;color=0,0,0&amp;vtp=1&amp;bbb=1&amp;zzd= 6"/>
          <p:cNvSpPr/>
          <p:nvPr/>
        </p:nvSpPr>
        <p:spPr>
          <a:xfrm>
            <a:off x="2193830" y="49242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  <p:bldP spid="1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18771</Words>
  <Application>WPS 演示</Application>
  <PresentationFormat>宽屏</PresentationFormat>
  <Paragraphs>1411</Paragraphs>
  <Slides>119</Slides>
  <Notes>117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119</vt:i4>
      </vt:variant>
    </vt:vector>
  </HeadingPairs>
  <TitlesOfParts>
    <vt:vector size="135" baseType="lpstr">
      <vt:lpstr>Arial</vt:lpstr>
      <vt:lpstr>宋体</vt:lpstr>
      <vt:lpstr>Wingdings</vt:lpstr>
      <vt:lpstr>Times New Roman</vt:lpstr>
      <vt:lpstr>微软雅黑</vt:lpstr>
      <vt:lpstr>Times New Roman</vt:lpstr>
      <vt:lpstr>宋体</vt:lpstr>
      <vt:lpstr>Cambria Math</vt:lpstr>
      <vt:lpstr>Calibri</vt:lpstr>
      <vt:lpstr>Arial Unicode MS</vt:lpstr>
      <vt:lpstr>等线</vt:lpstr>
      <vt:lpstr>楷体</vt:lpstr>
      <vt:lpstr>Calibri</vt:lpstr>
      <vt:lpstr>方正粗等线简体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曲一线</cp:lastModifiedBy>
  <cp:revision>5</cp:revision>
  <dcterms:created xsi:type="dcterms:W3CDTF">2025-07-25T02:29:00Z</dcterms:created>
  <dcterms:modified xsi:type="dcterms:W3CDTF">2025-09-04T01:47:25Z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EE033E1410BC4F4B9115ED7CECB2F78C_12</vt:lpwstr>
  </property>
  <property fmtid="{D5CDD505-2E9C-101B-9397-08002B2CF9AE}" pid="3" name="KSOProductBuildVer">
    <vt:lpwstr>2052-12.1.0.22529</vt:lpwstr>
  </property>
</Properties>
</file>